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sldIdLst>
    <p:sldId id="256" r:id="rId3"/>
    <p:sldId id="257" r:id="rId4"/>
    <p:sldId id="258" r:id="rId5"/>
    <p:sldId id="260" r:id="rId6"/>
    <p:sldId id="272" r:id="rId7"/>
    <p:sldId id="267" r:id="rId8"/>
    <p:sldId id="273" r:id="rId9"/>
    <p:sldId id="274" r:id="rId10"/>
    <p:sldId id="275" r:id="rId11"/>
    <p:sldId id="259" r:id="rId12"/>
    <p:sldId id="277" r:id="rId13"/>
    <p:sldId id="269" r:id="rId14"/>
    <p:sldId id="278" r:id="rId15"/>
    <p:sldId id="271" r:id="rId16"/>
    <p:sldId id="262" r:id="rId17"/>
    <p:sldId id="264" r:id="rId18"/>
    <p:sldId id="263" r:id="rId19"/>
    <p:sldId id="270" r:id="rId20"/>
    <p:sldId id="276" r:id="rId21"/>
    <p:sldId id="266" r:id="rId22"/>
    <p:sldId id="265"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B42"/>
    <a:srgbClr val="68BAE7"/>
    <a:srgbClr val="DED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D484D-D7D5-4905-833A-30A477974041}" type="doc">
      <dgm:prSet loTypeId="urn:microsoft.com/office/officeart/2005/8/layout/vList3" loCatId="list" qsTypeId="urn:microsoft.com/office/officeart/2005/8/quickstyle/simple1" qsCatId="simple" csTypeId="urn:microsoft.com/office/officeart/2005/8/colors/colorful1" csCatId="colorful" phldr="1"/>
      <dgm:spPr/>
    </dgm:pt>
    <dgm:pt modelId="{CE27B83F-23F6-4FEA-A2AA-5168CAB5B4E6}">
      <dgm:prSet phldrT="[Metin]"/>
      <dgm:spPr/>
      <dgm:t>
        <a:bodyPr/>
        <a:lstStyle/>
        <a:p>
          <a:r>
            <a:rPr lang="tr-TR"/>
            <a:t>Hipertansiyona neden olur. </a:t>
          </a:r>
          <a:endParaRPr lang="tr-TR" dirty="0"/>
        </a:p>
      </dgm:t>
    </dgm:pt>
    <dgm:pt modelId="{1AEF40A5-4BF7-4D12-8D03-732AAA871D1D}" type="parTrans" cxnId="{9E24D55E-AAD8-4A1F-B894-532DD86F3DDE}">
      <dgm:prSet/>
      <dgm:spPr/>
      <dgm:t>
        <a:bodyPr/>
        <a:lstStyle/>
        <a:p>
          <a:endParaRPr lang="tr-TR"/>
        </a:p>
      </dgm:t>
    </dgm:pt>
    <dgm:pt modelId="{7CA9428A-8EF1-4082-8FB1-2F8DF73BE528}" type="sibTrans" cxnId="{9E24D55E-AAD8-4A1F-B894-532DD86F3DDE}">
      <dgm:prSet/>
      <dgm:spPr/>
      <dgm:t>
        <a:bodyPr/>
        <a:lstStyle/>
        <a:p>
          <a:endParaRPr lang="tr-TR"/>
        </a:p>
      </dgm:t>
    </dgm:pt>
    <dgm:pt modelId="{92299FC6-FED2-41BB-9DB7-1EF9748FCAD6}">
      <dgm:prSet phldrT="[Metin]"/>
      <dgm:spPr/>
      <dgm:t>
        <a:bodyPr/>
        <a:lstStyle/>
        <a:p>
          <a:r>
            <a:rPr lang="tr-TR"/>
            <a:t>Kalp damar hastalıkları riskini artırır. </a:t>
          </a:r>
          <a:endParaRPr lang="tr-TR" dirty="0"/>
        </a:p>
      </dgm:t>
    </dgm:pt>
    <dgm:pt modelId="{AE68EBAD-BB3A-4D4B-AE02-B02447051E84}" type="parTrans" cxnId="{E1E957D7-ACEB-44F8-99EB-23FD74564A02}">
      <dgm:prSet/>
      <dgm:spPr/>
      <dgm:t>
        <a:bodyPr/>
        <a:lstStyle/>
        <a:p>
          <a:endParaRPr lang="tr-TR"/>
        </a:p>
      </dgm:t>
    </dgm:pt>
    <dgm:pt modelId="{94595906-62CE-42CB-BA53-B7005568D382}" type="sibTrans" cxnId="{E1E957D7-ACEB-44F8-99EB-23FD74564A02}">
      <dgm:prSet/>
      <dgm:spPr/>
      <dgm:t>
        <a:bodyPr/>
        <a:lstStyle/>
        <a:p>
          <a:endParaRPr lang="tr-TR"/>
        </a:p>
      </dgm:t>
    </dgm:pt>
    <dgm:pt modelId="{31DA766F-E959-462D-BD4C-745CD1468151}">
      <dgm:prSet phldrT="[Metin]"/>
      <dgm:spPr/>
      <dgm:t>
        <a:bodyPr/>
        <a:lstStyle/>
        <a:p>
          <a:r>
            <a:rPr lang="tr-TR"/>
            <a:t>İnme (felç) riskini artırır. </a:t>
          </a:r>
          <a:endParaRPr lang="tr-TR" dirty="0"/>
        </a:p>
      </dgm:t>
    </dgm:pt>
    <dgm:pt modelId="{78B82CA1-B56F-4BAA-8D04-22163BE4A9A6}" type="parTrans" cxnId="{835C497D-ABAF-4EF9-A5F4-E371DE97312A}">
      <dgm:prSet/>
      <dgm:spPr/>
      <dgm:t>
        <a:bodyPr/>
        <a:lstStyle/>
        <a:p>
          <a:endParaRPr lang="tr-TR"/>
        </a:p>
      </dgm:t>
    </dgm:pt>
    <dgm:pt modelId="{8E173769-1D29-49A4-9954-AA5B57B53161}" type="sibTrans" cxnId="{835C497D-ABAF-4EF9-A5F4-E371DE97312A}">
      <dgm:prSet/>
      <dgm:spPr/>
      <dgm:t>
        <a:bodyPr/>
        <a:lstStyle/>
        <a:p>
          <a:endParaRPr lang="tr-TR"/>
        </a:p>
      </dgm:t>
    </dgm:pt>
    <dgm:pt modelId="{F83466C6-64ED-4E2B-8940-6F9BC246455A}">
      <dgm:prSet phldrT="[Metin]"/>
      <dgm:spPr/>
      <dgm:t>
        <a:bodyPr/>
        <a:lstStyle/>
        <a:p>
          <a:r>
            <a:rPr lang="tr-TR"/>
            <a:t>Özellikle sol kalp büyümesi ile doğrudan ilişkilidir. </a:t>
          </a:r>
          <a:endParaRPr lang="tr-TR" dirty="0"/>
        </a:p>
      </dgm:t>
    </dgm:pt>
    <dgm:pt modelId="{FBDD736C-AC63-4475-AB0D-6342129FC179}" type="parTrans" cxnId="{47B2744E-CAAF-431E-8F9D-B3293B7E5FEC}">
      <dgm:prSet/>
      <dgm:spPr/>
      <dgm:t>
        <a:bodyPr/>
        <a:lstStyle/>
        <a:p>
          <a:endParaRPr lang="tr-TR"/>
        </a:p>
      </dgm:t>
    </dgm:pt>
    <dgm:pt modelId="{1170BCE2-B77D-440A-B02F-5BCA7851F48D}" type="sibTrans" cxnId="{47B2744E-CAAF-431E-8F9D-B3293B7E5FEC}">
      <dgm:prSet/>
      <dgm:spPr/>
      <dgm:t>
        <a:bodyPr/>
        <a:lstStyle/>
        <a:p>
          <a:endParaRPr lang="tr-TR"/>
        </a:p>
      </dgm:t>
    </dgm:pt>
    <dgm:pt modelId="{514EFC69-49B8-4694-A6E3-79ADAB076E67}">
      <dgm:prSet phldrT="[Metin]"/>
      <dgm:spPr/>
      <dgm:t>
        <a:bodyPr/>
        <a:lstStyle/>
        <a:p>
          <a:r>
            <a:rPr lang="tr-TR" dirty="0"/>
            <a:t>Böbrek ve akciğer hastalıklarına yol açar.</a:t>
          </a:r>
        </a:p>
      </dgm:t>
    </dgm:pt>
    <dgm:pt modelId="{C3D6DF41-7881-4D33-B2FA-B44FF52A9F6E}" type="parTrans" cxnId="{64F148BF-E3AD-408B-9778-FB2F92469F12}">
      <dgm:prSet/>
      <dgm:spPr/>
      <dgm:t>
        <a:bodyPr/>
        <a:lstStyle/>
        <a:p>
          <a:endParaRPr lang="tr-TR"/>
        </a:p>
      </dgm:t>
    </dgm:pt>
    <dgm:pt modelId="{2C932581-4A79-4A0E-9A2F-4B872315CF7B}" type="sibTrans" cxnId="{64F148BF-E3AD-408B-9778-FB2F92469F12}">
      <dgm:prSet/>
      <dgm:spPr/>
      <dgm:t>
        <a:bodyPr/>
        <a:lstStyle/>
        <a:p>
          <a:endParaRPr lang="tr-TR"/>
        </a:p>
      </dgm:t>
    </dgm:pt>
    <dgm:pt modelId="{2107D8ED-6B1D-4938-AB96-461084754A3B}" type="pres">
      <dgm:prSet presAssocID="{B4ED484D-D7D5-4905-833A-30A477974041}" presName="linearFlow" presStyleCnt="0">
        <dgm:presLayoutVars>
          <dgm:dir/>
          <dgm:resizeHandles val="exact"/>
        </dgm:presLayoutVars>
      </dgm:prSet>
      <dgm:spPr/>
    </dgm:pt>
    <dgm:pt modelId="{B6C0697D-4BEA-4E0B-AEFF-65F9BC9A301D}" type="pres">
      <dgm:prSet presAssocID="{CE27B83F-23F6-4FEA-A2AA-5168CAB5B4E6}" presName="composite" presStyleCnt="0"/>
      <dgm:spPr/>
    </dgm:pt>
    <dgm:pt modelId="{E2B500E8-A142-46AF-BC41-5B64E2BE1A40}" type="pres">
      <dgm:prSet presAssocID="{CE27B83F-23F6-4FEA-A2AA-5168CAB5B4E6}"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6A4FE3AA-00C8-4A10-BF02-271F8823E50F}" type="pres">
      <dgm:prSet presAssocID="{CE27B83F-23F6-4FEA-A2AA-5168CAB5B4E6}" presName="txShp" presStyleLbl="node1" presStyleIdx="0" presStyleCnt="5">
        <dgm:presLayoutVars>
          <dgm:bulletEnabled val="1"/>
        </dgm:presLayoutVars>
      </dgm:prSet>
      <dgm:spPr/>
    </dgm:pt>
    <dgm:pt modelId="{3FB186F6-ACEF-4B01-8C85-F467E22BED38}" type="pres">
      <dgm:prSet presAssocID="{7CA9428A-8EF1-4082-8FB1-2F8DF73BE528}" presName="spacing" presStyleCnt="0"/>
      <dgm:spPr/>
    </dgm:pt>
    <dgm:pt modelId="{8EED80C5-CD85-4BCD-8916-CCC84D0062B9}" type="pres">
      <dgm:prSet presAssocID="{92299FC6-FED2-41BB-9DB7-1EF9748FCAD6}" presName="composite" presStyleCnt="0"/>
      <dgm:spPr/>
    </dgm:pt>
    <dgm:pt modelId="{FB28308E-CFEB-4A9B-AFEC-40288E749C33}" type="pres">
      <dgm:prSet presAssocID="{92299FC6-FED2-41BB-9DB7-1EF9748FCAD6}" presName="imgShp" presStyleLbl="fgImgPlace1" presStyleIdx="1" presStyleCnt="5"/>
      <dgm:spPr>
        <a:blipFill rotWithShape="1">
          <a:blip xmlns:r="http://schemas.openxmlformats.org/officeDocument/2006/relationships" r:embed="rId2"/>
          <a:stretch>
            <a:fillRect/>
          </a:stretch>
        </a:blipFill>
      </dgm:spPr>
    </dgm:pt>
    <dgm:pt modelId="{164D4515-5F70-4316-92CC-59EA1B126F28}" type="pres">
      <dgm:prSet presAssocID="{92299FC6-FED2-41BB-9DB7-1EF9748FCAD6}" presName="txShp" presStyleLbl="node1" presStyleIdx="1" presStyleCnt="5">
        <dgm:presLayoutVars>
          <dgm:bulletEnabled val="1"/>
        </dgm:presLayoutVars>
      </dgm:prSet>
      <dgm:spPr/>
    </dgm:pt>
    <dgm:pt modelId="{1F178ACB-1C88-472E-9BBE-2887F2B1F1D0}" type="pres">
      <dgm:prSet presAssocID="{94595906-62CE-42CB-BA53-B7005568D382}" presName="spacing" presStyleCnt="0"/>
      <dgm:spPr/>
    </dgm:pt>
    <dgm:pt modelId="{78F05D66-D54F-4766-8800-B0BA2403A81E}" type="pres">
      <dgm:prSet presAssocID="{31DA766F-E959-462D-BD4C-745CD1468151}" presName="composite" presStyleCnt="0"/>
      <dgm:spPr/>
    </dgm:pt>
    <dgm:pt modelId="{7F7472CE-8CA9-4A07-88C3-EB3D2CD1B30C}" type="pres">
      <dgm:prSet presAssocID="{31DA766F-E959-462D-BD4C-745CD1468151}" presName="imgShp" presStyleLbl="fgImgPlace1" presStyleIdx="2" presStyleCnt="5"/>
      <dgm:spPr>
        <a:blipFill rotWithShape="1">
          <a:blip xmlns:r="http://schemas.openxmlformats.org/officeDocument/2006/relationships" r:embed="rId2"/>
          <a:stretch>
            <a:fillRect/>
          </a:stretch>
        </a:blipFill>
      </dgm:spPr>
    </dgm:pt>
    <dgm:pt modelId="{FBB0CA46-F936-4455-AC33-F75C59BF333C}" type="pres">
      <dgm:prSet presAssocID="{31DA766F-E959-462D-BD4C-745CD1468151}" presName="txShp" presStyleLbl="node1" presStyleIdx="2" presStyleCnt="5">
        <dgm:presLayoutVars>
          <dgm:bulletEnabled val="1"/>
        </dgm:presLayoutVars>
      </dgm:prSet>
      <dgm:spPr/>
    </dgm:pt>
    <dgm:pt modelId="{63385F99-8F04-474C-9C5E-46329D443253}" type="pres">
      <dgm:prSet presAssocID="{8E173769-1D29-49A4-9954-AA5B57B53161}" presName="spacing" presStyleCnt="0"/>
      <dgm:spPr/>
    </dgm:pt>
    <dgm:pt modelId="{745AF82A-AFBA-4DA4-BA95-E61F946C839E}" type="pres">
      <dgm:prSet presAssocID="{F83466C6-64ED-4E2B-8940-6F9BC246455A}" presName="composite" presStyleCnt="0"/>
      <dgm:spPr/>
    </dgm:pt>
    <dgm:pt modelId="{D63AF7EC-6D16-4959-8A4B-0EF662E3F9B8}" type="pres">
      <dgm:prSet presAssocID="{F83466C6-64ED-4E2B-8940-6F9BC246455A}" presName="imgShp" presStyleLbl="fgImgPlace1" presStyleIdx="3" presStyleCnt="5"/>
      <dgm:spPr>
        <a:blipFill rotWithShape="1">
          <a:blip xmlns:r="http://schemas.openxmlformats.org/officeDocument/2006/relationships" r:embed="rId2"/>
          <a:stretch>
            <a:fillRect/>
          </a:stretch>
        </a:blipFill>
      </dgm:spPr>
    </dgm:pt>
    <dgm:pt modelId="{009D7775-4865-4B2C-8EA7-F242EE3A4183}" type="pres">
      <dgm:prSet presAssocID="{F83466C6-64ED-4E2B-8940-6F9BC246455A}" presName="txShp" presStyleLbl="node1" presStyleIdx="3" presStyleCnt="5">
        <dgm:presLayoutVars>
          <dgm:bulletEnabled val="1"/>
        </dgm:presLayoutVars>
      </dgm:prSet>
      <dgm:spPr/>
    </dgm:pt>
    <dgm:pt modelId="{02685F02-69B7-4B4A-94C8-6036E6149924}" type="pres">
      <dgm:prSet presAssocID="{1170BCE2-B77D-440A-B02F-5BCA7851F48D}" presName="spacing" presStyleCnt="0"/>
      <dgm:spPr/>
    </dgm:pt>
    <dgm:pt modelId="{494E9F2C-EF74-4465-BB88-8A3F280FE9A1}" type="pres">
      <dgm:prSet presAssocID="{514EFC69-49B8-4694-A6E3-79ADAB076E67}" presName="composite" presStyleCnt="0"/>
      <dgm:spPr/>
    </dgm:pt>
    <dgm:pt modelId="{B9D72DAD-EB60-4FC4-A3D5-DBA3D22CC04E}" type="pres">
      <dgm:prSet presAssocID="{514EFC69-49B8-4694-A6E3-79ADAB076E67}" presName="imgShp" presStyleLbl="fgImgPlace1" presStyleIdx="4" presStyleCnt="5"/>
      <dgm:spPr>
        <a:blipFill rotWithShape="1">
          <a:blip xmlns:r="http://schemas.openxmlformats.org/officeDocument/2006/relationships" r:embed="rId2"/>
          <a:stretch>
            <a:fillRect/>
          </a:stretch>
        </a:blipFill>
      </dgm:spPr>
    </dgm:pt>
    <dgm:pt modelId="{AE24D03C-8F6C-43C9-9ABF-88CE49BE899B}" type="pres">
      <dgm:prSet presAssocID="{514EFC69-49B8-4694-A6E3-79ADAB076E67}" presName="txShp" presStyleLbl="node1" presStyleIdx="4" presStyleCnt="5">
        <dgm:presLayoutVars>
          <dgm:bulletEnabled val="1"/>
        </dgm:presLayoutVars>
      </dgm:prSet>
      <dgm:spPr/>
    </dgm:pt>
  </dgm:ptLst>
  <dgm:cxnLst>
    <dgm:cxn modelId="{C381F403-87DA-4931-8590-0772BAB1CE1A}" type="presOf" srcId="{31DA766F-E959-462D-BD4C-745CD1468151}" destId="{FBB0CA46-F936-4455-AC33-F75C59BF333C}" srcOrd="0" destOrd="0" presId="urn:microsoft.com/office/officeart/2005/8/layout/vList3"/>
    <dgm:cxn modelId="{F97A2A5D-F5FB-4CF6-8CB8-FD3FD9253C32}" type="presOf" srcId="{514EFC69-49B8-4694-A6E3-79ADAB076E67}" destId="{AE24D03C-8F6C-43C9-9ABF-88CE49BE899B}" srcOrd="0" destOrd="0" presId="urn:microsoft.com/office/officeart/2005/8/layout/vList3"/>
    <dgm:cxn modelId="{9E24D55E-AAD8-4A1F-B894-532DD86F3DDE}" srcId="{B4ED484D-D7D5-4905-833A-30A477974041}" destId="{CE27B83F-23F6-4FEA-A2AA-5168CAB5B4E6}" srcOrd="0" destOrd="0" parTransId="{1AEF40A5-4BF7-4D12-8D03-732AAA871D1D}" sibTransId="{7CA9428A-8EF1-4082-8FB1-2F8DF73BE528}"/>
    <dgm:cxn modelId="{47B2744E-CAAF-431E-8F9D-B3293B7E5FEC}" srcId="{B4ED484D-D7D5-4905-833A-30A477974041}" destId="{F83466C6-64ED-4E2B-8940-6F9BC246455A}" srcOrd="3" destOrd="0" parTransId="{FBDD736C-AC63-4475-AB0D-6342129FC179}" sibTransId="{1170BCE2-B77D-440A-B02F-5BCA7851F48D}"/>
    <dgm:cxn modelId="{2E769673-F293-4AAA-BB85-A5B997F9CF81}" type="presOf" srcId="{CE27B83F-23F6-4FEA-A2AA-5168CAB5B4E6}" destId="{6A4FE3AA-00C8-4A10-BF02-271F8823E50F}" srcOrd="0" destOrd="0" presId="urn:microsoft.com/office/officeart/2005/8/layout/vList3"/>
    <dgm:cxn modelId="{835C497D-ABAF-4EF9-A5F4-E371DE97312A}" srcId="{B4ED484D-D7D5-4905-833A-30A477974041}" destId="{31DA766F-E959-462D-BD4C-745CD1468151}" srcOrd="2" destOrd="0" parTransId="{78B82CA1-B56F-4BAA-8D04-22163BE4A9A6}" sibTransId="{8E173769-1D29-49A4-9954-AA5B57B53161}"/>
    <dgm:cxn modelId="{64F148BF-E3AD-408B-9778-FB2F92469F12}" srcId="{B4ED484D-D7D5-4905-833A-30A477974041}" destId="{514EFC69-49B8-4694-A6E3-79ADAB076E67}" srcOrd="4" destOrd="0" parTransId="{C3D6DF41-7881-4D33-B2FA-B44FF52A9F6E}" sibTransId="{2C932581-4A79-4A0E-9A2F-4B872315CF7B}"/>
    <dgm:cxn modelId="{A803E6CF-3B61-4E11-8930-F9446968D53E}" type="presOf" srcId="{92299FC6-FED2-41BB-9DB7-1EF9748FCAD6}" destId="{164D4515-5F70-4316-92CC-59EA1B126F28}" srcOrd="0" destOrd="0" presId="urn:microsoft.com/office/officeart/2005/8/layout/vList3"/>
    <dgm:cxn modelId="{BA8001D4-EB94-4F4C-9807-919FC92DAD48}" type="presOf" srcId="{F83466C6-64ED-4E2B-8940-6F9BC246455A}" destId="{009D7775-4865-4B2C-8EA7-F242EE3A4183}" srcOrd="0" destOrd="0" presId="urn:microsoft.com/office/officeart/2005/8/layout/vList3"/>
    <dgm:cxn modelId="{E1E957D7-ACEB-44F8-99EB-23FD74564A02}" srcId="{B4ED484D-D7D5-4905-833A-30A477974041}" destId="{92299FC6-FED2-41BB-9DB7-1EF9748FCAD6}" srcOrd="1" destOrd="0" parTransId="{AE68EBAD-BB3A-4D4B-AE02-B02447051E84}" sibTransId="{94595906-62CE-42CB-BA53-B7005568D382}"/>
    <dgm:cxn modelId="{25C401E3-3173-48E9-ACE3-398C524A861C}" type="presOf" srcId="{B4ED484D-D7D5-4905-833A-30A477974041}" destId="{2107D8ED-6B1D-4938-AB96-461084754A3B}" srcOrd="0" destOrd="0" presId="urn:microsoft.com/office/officeart/2005/8/layout/vList3"/>
    <dgm:cxn modelId="{09D4DF3A-75D1-4F7D-8BDB-B639AD94CD71}" type="presParOf" srcId="{2107D8ED-6B1D-4938-AB96-461084754A3B}" destId="{B6C0697D-4BEA-4E0B-AEFF-65F9BC9A301D}" srcOrd="0" destOrd="0" presId="urn:microsoft.com/office/officeart/2005/8/layout/vList3"/>
    <dgm:cxn modelId="{544B8473-86B6-43DD-B9C2-81A6F613D6F3}" type="presParOf" srcId="{B6C0697D-4BEA-4E0B-AEFF-65F9BC9A301D}" destId="{E2B500E8-A142-46AF-BC41-5B64E2BE1A40}" srcOrd="0" destOrd="0" presId="urn:microsoft.com/office/officeart/2005/8/layout/vList3"/>
    <dgm:cxn modelId="{16BFCB80-5A06-421A-A8DD-1DB29CFF891C}" type="presParOf" srcId="{B6C0697D-4BEA-4E0B-AEFF-65F9BC9A301D}" destId="{6A4FE3AA-00C8-4A10-BF02-271F8823E50F}" srcOrd="1" destOrd="0" presId="urn:microsoft.com/office/officeart/2005/8/layout/vList3"/>
    <dgm:cxn modelId="{C83693B4-242C-44CC-8BAF-517FC4553859}" type="presParOf" srcId="{2107D8ED-6B1D-4938-AB96-461084754A3B}" destId="{3FB186F6-ACEF-4B01-8C85-F467E22BED38}" srcOrd="1" destOrd="0" presId="urn:microsoft.com/office/officeart/2005/8/layout/vList3"/>
    <dgm:cxn modelId="{035749F3-FABE-46B5-B4B0-299CF0464765}" type="presParOf" srcId="{2107D8ED-6B1D-4938-AB96-461084754A3B}" destId="{8EED80C5-CD85-4BCD-8916-CCC84D0062B9}" srcOrd="2" destOrd="0" presId="urn:microsoft.com/office/officeart/2005/8/layout/vList3"/>
    <dgm:cxn modelId="{A22F4A77-8781-4608-9957-58EF72669486}" type="presParOf" srcId="{8EED80C5-CD85-4BCD-8916-CCC84D0062B9}" destId="{FB28308E-CFEB-4A9B-AFEC-40288E749C33}" srcOrd="0" destOrd="0" presId="urn:microsoft.com/office/officeart/2005/8/layout/vList3"/>
    <dgm:cxn modelId="{142FD717-0BE4-4A33-83E1-A45DA82EE8D6}" type="presParOf" srcId="{8EED80C5-CD85-4BCD-8916-CCC84D0062B9}" destId="{164D4515-5F70-4316-92CC-59EA1B126F28}" srcOrd="1" destOrd="0" presId="urn:microsoft.com/office/officeart/2005/8/layout/vList3"/>
    <dgm:cxn modelId="{E3165E86-ACC3-421F-B006-DCFA7B8E850D}" type="presParOf" srcId="{2107D8ED-6B1D-4938-AB96-461084754A3B}" destId="{1F178ACB-1C88-472E-9BBE-2887F2B1F1D0}" srcOrd="3" destOrd="0" presId="urn:microsoft.com/office/officeart/2005/8/layout/vList3"/>
    <dgm:cxn modelId="{BEFEF7AB-7574-4B9F-A4B3-5479C5AF5AF0}" type="presParOf" srcId="{2107D8ED-6B1D-4938-AB96-461084754A3B}" destId="{78F05D66-D54F-4766-8800-B0BA2403A81E}" srcOrd="4" destOrd="0" presId="urn:microsoft.com/office/officeart/2005/8/layout/vList3"/>
    <dgm:cxn modelId="{7439F911-42D3-4710-A4EE-D2BF4D6F3FDC}" type="presParOf" srcId="{78F05D66-D54F-4766-8800-B0BA2403A81E}" destId="{7F7472CE-8CA9-4A07-88C3-EB3D2CD1B30C}" srcOrd="0" destOrd="0" presId="urn:microsoft.com/office/officeart/2005/8/layout/vList3"/>
    <dgm:cxn modelId="{1D42FE98-1710-4D1B-8EC0-98C3965B8A69}" type="presParOf" srcId="{78F05D66-D54F-4766-8800-B0BA2403A81E}" destId="{FBB0CA46-F936-4455-AC33-F75C59BF333C}" srcOrd="1" destOrd="0" presId="urn:microsoft.com/office/officeart/2005/8/layout/vList3"/>
    <dgm:cxn modelId="{7F1B68F3-46F8-4CC7-9C7B-D19D42FDE4B4}" type="presParOf" srcId="{2107D8ED-6B1D-4938-AB96-461084754A3B}" destId="{63385F99-8F04-474C-9C5E-46329D443253}" srcOrd="5" destOrd="0" presId="urn:microsoft.com/office/officeart/2005/8/layout/vList3"/>
    <dgm:cxn modelId="{8940FC7F-9A1F-4B91-89C1-250A829F86AD}" type="presParOf" srcId="{2107D8ED-6B1D-4938-AB96-461084754A3B}" destId="{745AF82A-AFBA-4DA4-BA95-E61F946C839E}" srcOrd="6" destOrd="0" presId="urn:microsoft.com/office/officeart/2005/8/layout/vList3"/>
    <dgm:cxn modelId="{A90CF5E0-30C1-420B-82DF-7B465887A9C1}" type="presParOf" srcId="{745AF82A-AFBA-4DA4-BA95-E61F946C839E}" destId="{D63AF7EC-6D16-4959-8A4B-0EF662E3F9B8}" srcOrd="0" destOrd="0" presId="urn:microsoft.com/office/officeart/2005/8/layout/vList3"/>
    <dgm:cxn modelId="{141B6FA9-76F0-4545-A15E-602D33BCB0FB}" type="presParOf" srcId="{745AF82A-AFBA-4DA4-BA95-E61F946C839E}" destId="{009D7775-4865-4B2C-8EA7-F242EE3A4183}" srcOrd="1" destOrd="0" presId="urn:microsoft.com/office/officeart/2005/8/layout/vList3"/>
    <dgm:cxn modelId="{EBD94671-64A8-427A-AD61-0B54F5B43C0A}" type="presParOf" srcId="{2107D8ED-6B1D-4938-AB96-461084754A3B}" destId="{02685F02-69B7-4B4A-94C8-6036E6149924}" srcOrd="7" destOrd="0" presId="urn:microsoft.com/office/officeart/2005/8/layout/vList3"/>
    <dgm:cxn modelId="{4F106CF9-CD30-43B9-8487-B46EA38FF4B4}" type="presParOf" srcId="{2107D8ED-6B1D-4938-AB96-461084754A3B}" destId="{494E9F2C-EF74-4465-BB88-8A3F280FE9A1}" srcOrd="8" destOrd="0" presId="urn:microsoft.com/office/officeart/2005/8/layout/vList3"/>
    <dgm:cxn modelId="{32838161-AFCB-42E2-A773-4FE8A718F97C}" type="presParOf" srcId="{494E9F2C-EF74-4465-BB88-8A3F280FE9A1}" destId="{B9D72DAD-EB60-4FC4-A3D5-DBA3D22CC04E}" srcOrd="0" destOrd="0" presId="urn:microsoft.com/office/officeart/2005/8/layout/vList3"/>
    <dgm:cxn modelId="{576D2501-C34D-4198-97F6-8993B523816E}" type="presParOf" srcId="{494E9F2C-EF74-4465-BB88-8A3F280FE9A1}" destId="{AE24D03C-8F6C-43C9-9ABF-88CE49BE899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FE3AA-00C8-4A10-BF02-271F8823E50F}">
      <dsp:nvSpPr>
        <dsp:cNvPr id="0" name=""/>
        <dsp:cNvSpPr/>
      </dsp:nvSpPr>
      <dsp:spPr>
        <a:xfrm rot="10800000">
          <a:off x="1579815" y="4084"/>
          <a:ext cx="5405120" cy="873502"/>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marL="0" lvl="0" indent="0" algn="ctr" defTabSz="1066800">
            <a:lnSpc>
              <a:spcPct val="90000"/>
            </a:lnSpc>
            <a:spcBef>
              <a:spcPct val="0"/>
            </a:spcBef>
            <a:spcAft>
              <a:spcPct val="35000"/>
            </a:spcAft>
            <a:buNone/>
          </a:pPr>
          <a:r>
            <a:rPr lang="tr-TR" sz="2400" kern="1200"/>
            <a:t>Hipertansiyona neden olur. </a:t>
          </a:r>
          <a:endParaRPr lang="tr-TR" sz="2400" kern="1200" dirty="0"/>
        </a:p>
      </dsp:txBody>
      <dsp:txXfrm rot="10800000">
        <a:off x="1798190" y="4084"/>
        <a:ext cx="5186745" cy="873502"/>
      </dsp:txXfrm>
    </dsp:sp>
    <dsp:sp modelId="{E2B500E8-A142-46AF-BC41-5B64E2BE1A40}">
      <dsp:nvSpPr>
        <dsp:cNvPr id="0" name=""/>
        <dsp:cNvSpPr/>
      </dsp:nvSpPr>
      <dsp:spPr>
        <a:xfrm>
          <a:off x="1143064" y="4084"/>
          <a:ext cx="873502" cy="8735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D4515-5F70-4316-92CC-59EA1B126F28}">
      <dsp:nvSpPr>
        <dsp:cNvPr id="0" name=""/>
        <dsp:cNvSpPr/>
      </dsp:nvSpPr>
      <dsp:spPr>
        <a:xfrm rot="10800000">
          <a:off x="1579815" y="1138333"/>
          <a:ext cx="5405120" cy="873502"/>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marL="0" lvl="0" indent="0" algn="ctr" defTabSz="1066800">
            <a:lnSpc>
              <a:spcPct val="90000"/>
            </a:lnSpc>
            <a:spcBef>
              <a:spcPct val="0"/>
            </a:spcBef>
            <a:spcAft>
              <a:spcPct val="35000"/>
            </a:spcAft>
            <a:buNone/>
          </a:pPr>
          <a:r>
            <a:rPr lang="tr-TR" sz="2400" kern="1200"/>
            <a:t>Kalp damar hastalıkları riskini artırır. </a:t>
          </a:r>
          <a:endParaRPr lang="tr-TR" sz="2400" kern="1200" dirty="0"/>
        </a:p>
      </dsp:txBody>
      <dsp:txXfrm rot="10800000">
        <a:off x="1798190" y="1138333"/>
        <a:ext cx="5186745" cy="873502"/>
      </dsp:txXfrm>
    </dsp:sp>
    <dsp:sp modelId="{FB28308E-CFEB-4A9B-AFEC-40288E749C33}">
      <dsp:nvSpPr>
        <dsp:cNvPr id="0" name=""/>
        <dsp:cNvSpPr/>
      </dsp:nvSpPr>
      <dsp:spPr>
        <a:xfrm>
          <a:off x="1143064" y="1138333"/>
          <a:ext cx="873502" cy="873502"/>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B0CA46-F936-4455-AC33-F75C59BF333C}">
      <dsp:nvSpPr>
        <dsp:cNvPr id="0" name=""/>
        <dsp:cNvSpPr/>
      </dsp:nvSpPr>
      <dsp:spPr>
        <a:xfrm rot="10800000">
          <a:off x="1579815" y="2272582"/>
          <a:ext cx="5405120" cy="873502"/>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marL="0" lvl="0" indent="0" algn="ctr" defTabSz="1066800">
            <a:lnSpc>
              <a:spcPct val="90000"/>
            </a:lnSpc>
            <a:spcBef>
              <a:spcPct val="0"/>
            </a:spcBef>
            <a:spcAft>
              <a:spcPct val="35000"/>
            </a:spcAft>
            <a:buNone/>
          </a:pPr>
          <a:r>
            <a:rPr lang="tr-TR" sz="2400" kern="1200"/>
            <a:t>İnme (felç) riskini artırır. </a:t>
          </a:r>
          <a:endParaRPr lang="tr-TR" sz="2400" kern="1200" dirty="0"/>
        </a:p>
      </dsp:txBody>
      <dsp:txXfrm rot="10800000">
        <a:off x="1798190" y="2272582"/>
        <a:ext cx="5186745" cy="873502"/>
      </dsp:txXfrm>
    </dsp:sp>
    <dsp:sp modelId="{7F7472CE-8CA9-4A07-88C3-EB3D2CD1B30C}">
      <dsp:nvSpPr>
        <dsp:cNvPr id="0" name=""/>
        <dsp:cNvSpPr/>
      </dsp:nvSpPr>
      <dsp:spPr>
        <a:xfrm>
          <a:off x="1143064" y="2272582"/>
          <a:ext cx="873502" cy="873502"/>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D7775-4865-4B2C-8EA7-F242EE3A4183}">
      <dsp:nvSpPr>
        <dsp:cNvPr id="0" name=""/>
        <dsp:cNvSpPr/>
      </dsp:nvSpPr>
      <dsp:spPr>
        <a:xfrm rot="10800000">
          <a:off x="1579815" y="3406831"/>
          <a:ext cx="5405120" cy="873502"/>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marL="0" lvl="0" indent="0" algn="ctr" defTabSz="1066800">
            <a:lnSpc>
              <a:spcPct val="90000"/>
            </a:lnSpc>
            <a:spcBef>
              <a:spcPct val="0"/>
            </a:spcBef>
            <a:spcAft>
              <a:spcPct val="35000"/>
            </a:spcAft>
            <a:buNone/>
          </a:pPr>
          <a:r>
            <a:rPr lang="tr-TR" sz="2400" kern="1200"/>
            <a:t>Özellikle sol kalp büyümesi ile doğrudan ilişkilidir. </a:t>
          </a:r>
          <a:endParaRPr lang="tr-TR" sz="2400" kern="1200" dirty="0"/>
        </a:p>
      </dsp:txBody>
      <dsp:txXfrm rot="10800000">
        <a:off x="1798190" y="3406831"/>
        <a:ext cx="5186745" cy="873502"/>
      </dsp:txXfrm>
    </dsp:sp>
    <dsp:sp modelId="{D63AF7EC-6D16-4959-8A4B-0EF662E3F9B8}">
      <dsp:nvSpPr>
        <dsp:cNvPr id="0" name=""/>
        <dsp:cNvSpPr/>
      </dsp:nvSpPr>
      <dsp:spPr>
        <a:xfrm>
          <a:off x="1143064" y="3406831"/>
          <a:ext cx="873502" cy="873502"/>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4D03C-8F6C-43C9-9ABF-88CE49BE899B}">
      <dsp:nvSpPr>
        <dsp:cNvPr id="0" name=""/>
        <dsp:cNvSpPr/>
      </dsp:nvSpPr>
      <dsp:spPr>
        <a:xfrm rot="10800000">
          <a:off x="1579815" y="4541080"/>
          <a:ext cx="5405120" cy="873502"/>
        </a:xfrm>
        <a:prstGeom prst="homePlat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marL="0" lvl="0" indent="0" algn="ctr" defTabSz="1066800">
            <a:lnSpc>
              <a:spcPct val="90000"/>
            </a:lnSpc>
            <a:spcBef>
              <a:spcPct val="0"/>
            </a:spcBef>
            <a:spcAft>
              <a:spcPct val="35000"/>
            </a:spcAft>
            <a:buNone/>
          </a:pPr>
          <a:r>
            <a:rPr lang="tr-TR" sz="2400" kern="1200" dirty="0"/>
            <a:t>Böbrek ve akciğer hastalıklarına yol açar.</a:t>
          </a:r>
        </a:p>
      </dsp:txBody>
      <dsp:txXfrm rot="10800000">
        <a:off x="1798190" y="4541080"/>
        <a:ext cx="5186745" cy="873502"/>
      </dsp:txXfrm>
    </dsp:sp>
    <dsp:sp modelId="{B9D72DAD-EB60-4FC4-A3D5-DBA3D22CC04E}">
      <dsp:nvSpPr>
        <dsp:cNvPr id="0" name=""/>
        <dsp:cNvSpPr/>
      </dsp:nvSpPr>
      <dsp:spPr>
        <a:xfrm>
          <a:off x="1143064" y="4541080"/>
          <a:ext cx="873502" cy="873502"/>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42634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323249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260790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C8FF121-724C-4D46-A44D-B02763884736}" type="datetimeFigureOut">
              <a:rPr lang="tr-TR" smtClean="0"/>
              <a:t>6.03.2024</a:t>
            </a:fld>
            <a:endParaRPr lang="tr-T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BF41F5D-E137-4C92-B1FE-92B622964527}"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54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275363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F41F5D-E137-4C92-B1FE-92B622964527}"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01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C8FF121-724C-4D46-A44D-B02763884736}"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75416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C8FF121-724C-4D46-A44D-B02763884736}" type="datetimeFigureOut">
              <a:rPr lang="tr-TR" smtClean="0"/>
              <a:t>6.03.2024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307757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C8FF121-724C-4D46-A44D-B02763884736}" type="datetimeFigureOut">
              <a:rPr lang="tr-TR" smtClean="0"/>
              <a:t>6.03.2024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95266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FF121-724C-4D46-A44D-B02763884736}" type="datetimeFigureOut">
              <a:rPr lang="tr-TR" smtClean="0"/>
              <a:t>6.03.2024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319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C8FF121-724C-4D46-A44D-B02763884736}"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273290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001959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C8FF121-724C-4D46-A44D-B02763884736}"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41724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03796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340010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C8FF121-724C-4D46-A44D-B02763884736}"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27908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C8FF121-724C-4D46-A44D-B02763884736}"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303066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C8FF121-724C-4D46-A44D-B02763884736}" type="datetimeFigureOut">
              <a:rPr lang="tr-TR" smtClean="0"/>
              <a:t>6.03.2024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108175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C8FF121-724C-4D46-A44D-B02763884736}" type="datetimeFigureOut">
              <a:rPr lang="tr-TR" smtClean="0"/>
              <a:t>6.03.2024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61396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8FF121-724C-4D46-A44D-B02763884736}" type="datetimeFigureOut">
              <a:rPr lang="tr-TR" smtClean="0"/>
              <a:t>6.03.2024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249790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C8FF121-724C-4D46-A44D-B02763884736}"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324269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C8FF121-724C-4D46-A44D-B02763884736}"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F41F5D-E137-4C92-B1FE-92B622964527}" type="slidenum">
              <a:rPr lang="tr-TR" smtClean="0"/>
              <a:t>‹#›</a:t>
            </a:fld>
            <a:endParaRPr lang="tr-TR"/>
          </a:p>
        </p:txBody>
      </p:sp>
    </p:spTree>
    <p:extLst>
      <p:ext uri="{BB962C8B-B14F-4D97-AF65-F5344CB8AC3E}">
        <p14:creationId xmlns:p14="http://schemas.microsoft.com/office/powerpoint/2010/main" val="30531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FF121-724C-4D46-A44D-B02763884736}" type="datetimeFigureOut">
              <a:rPr lang="tr-TR" smtClean="0"/>
              <a:t>6.03.2024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41F5D-E137-4C92-B1FE-92B622964527}" type="slidenum">
              <a:rPr lang="tr-TR" smtClean="0"/>
              <a:t>‹#›</a:t>
            </a:fld>
            <a:endParaRPr lang="tr-TR"/>
          </a:p>
        </p:txBody>
      </p:sp>
    </p:spTree>
    <p:extLst>
      <p:ext uri="{BB962C8B-B14F-4D97-AF65-F5344CB8AC3E}">
        <p14:creationId xmlns:p14="http://schemas.microsoft.com/office/powerpoint/2010/main" val="79531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C8FF121-724C-4D46-A44D-B02763884736}" type="datetimeFigureOut">
              <a:rPr lang="tr-TR" smtClean="0"/>
              <a:t>6.03.2024</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BF41F5D-E137-4C92-B1FE-92B622964527}" type="slidenum">
              <a:rPr lang="tr-TR" smtClean="0"/>
              <a:t>‹#›</a:t>
            </a:fld>
            <a:endParaRPr lang="tr-TR"/>
          </a:p>
        </p:txBody>
      </p:sp>
    </p:spTree>
    <p:extLst>
      <p:ext uri="{BB962C8B-B14F-4D97-AF65-F5344CB8AC3E}">
        <p14:creationId xmlns:p14="http://schemas.microsoft.com/office/powerpoint/2010/main" val="42943562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201" y="233241"/>
            <a:ext cx="3183060" cy="3183060"/>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r="7325"/>
          <a:stretch/>
        </p:blipFill>
        <p:spPr>
          <a:xfrm>
            <a:off x="5665976" y="0"/>
            <a:ext cx="6526024" cy="6858000"/>
          </a:xfrm>
          <a:prstGeom prst="rect">
            <a:avLst/>
          </a:prstGeom>
        </p:spPr>
      </p:pic>
      <p:sp>
        <p:nvSpPr>
          <p:cNvPr id="2" name="Unvan 1"/>
          <p:cNvSpPr>
            <a:spLocks noGrp="1"/>
          </p:cNvSpPr>
          <p:nvPr>
            <p:ph type="ctrTitle"/>
          </p:nvPr>
        </p:nvSpPr>
        <p:spPr>
          <a:xfrm>
            <a:off x="495300" y="2161310"/>
            <a:ext cx="6255326" cy="2734624"/>
          </a:xfrm>
        </p:spPr>
        <p:txBody>
          <a:bodyPr>
            <a:normAutofit fontScale="90000"/>
          </a:bodyPr>
          <a:lstStyle/>
          <a:p>
            <a:r>
              <a:rPr lang="tr-TR" sz="5300" b="1" dirty="0">
                <a:latin typeface="Papyrus" panose="03070502060502030205" pitchFamily="66" charset="0"/>
              </a:rPr>
              <a:t>14-20 </a:t>
            </a:r>
            <a:r>
              <a:rPr lang="tr-TR" sz="4000" b="1" dirty="0">
                <a:latin typeface="Papyrus" panose="03070502060502030205" pitchFamily="66" charset="0"/>
              </a:rPr>
              <a:t>  MART</a:t>
            </a:r>
            <a:br>
              <a:rPr lang="tr-TR" sz="4800" b="1" dirty="0">
                <a:latin typeface="Papyrus" panose="03070502060502030205" pitchFamily="66" charset="0"/>
              </a:rPr>
            </a:br>
            <a:r>
              <a:rPr lang="tr-TR" sz="4800" b="1" dirty="0">
                <a:latin typeface="Papyrus" panose="03070502060502030205" pitchFamily="66" charset="0"/>
              </a:rPr>
              <a:t> -</a:t>
            </a:r>
            <a:br>
              <a:rPr lang="tr-TR" sz="4800" b="1" dirty="0">
                <a:latin typeface="Papyrus" panose="03070502060502030205" pitchFamily="66" charset="0"/>
              </a:rPr>
            </a:br>
            <a:r>
              <a:rPr lang="tr-TR" sz="4800" b="1" dirty="0">
                <a:latin typeface="Papyrus" panose="03070502060502030205" pitchFamily="66" charset="0"/>
              </a:rPr>
              <a:t>TUZA   D</a:t>
            </a:r>
            <a:r>
              <a:rPr lang="tr-TR" sz="6600" b="1" dirty="0">
                <a:latin typeface="Papyrus" panose="03070502060502030205" pitchFamily="66" charset="0"/>
              </a:rPr>
              <a:t>i</a:t>
            </a:r>
            <a:r>
              <a:rPr lang="tr-TR" sz="4800" b="1" dirty="0">
                <a:latin typeface="Papyrus" panose="03070502060502030205" pitchFamily="66" charset="0"/>
              </a:rPr>
              <a:t>KKAT HAFTASI</a:t>
            </a:r>
          </a:p>
        </p:txBody>
      </p:sp>
      <p:sp>
        <p:nvSpPr>
          <p:cNvPr id="5" name="Akış Çizelgesi: Gecikme 4"/>
          <p:cNvSpPr/>
          <p:nvPr/>
        </p:nvSpPr>
        <p:spPr>
          <a:xfrm rot="10800000" flipH="1">
            <a:off x="0" y="5407635"/>
            <a:ext cx="1781908" cy="1450365"/>
          </a:xfrm>
          <a:prstGeom prst="flowChartDelay">
            <a:avLst/>
          </a:prstGeom>
          <a:solidFill>
            <a:srgbClr val="891D2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tr-TR" b="1" dirty="0">
              <a:solidFill>
                <a:srgbClr val="C00000"/>
              </a:solidFill>
              <a:latin typeface="Ink Free" panose="03080402000500000000"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9718" r="8172"/>
          <a:stretch/>
        </p:blipFill>
        <p:spPr>
          <a:xfrm>
            <a:off x="742093" y="5610006"/>
            <a:ext cx="1039815" cy="1045621"/>
          </a:xfrm>
          <a:prstGeom prst="ellipse">
            <a:avLst/>
          </a:prstGeom>
          <a:ln>
            <a:noFill/>
          </a:ln>
          <a:effectLst>
            <a:softEdge rad="112500"/>
          </a:effectLst>
        </p:spPr>
      </p:pic>
      <p:sp>
        <p:nvSpPr>
          <p:cNvPr id="7" name="Dikdörtgen 6"/>
          <p:cNvSpPr/>
          <p:nvPr/>
        </p:nvSpPr>
        <p:spPr>
          <a:xfrm>
            <a:off x="-93784" y="5712691"/>
            <a:ext cx="1178169" cy="830997"/>
          </a:xfrm>
          <a:prstGeom prst="rect">
            <a:avLst/>
          </a:prstGeom>
        </p:spPr>
        <p:txBody>
          <a:bodyPr wrap="square">
            <a:spAutoFit/>
          </a:bodyPr>
          <a:lstStyle/>
          <a:p>
            <a:r>
              <a:rPr lang="tr-TR" sz="1600" b="1" dirty="0">
                <a:solidFill>
                  <a:schemeClr val="bg1"/>
                </a:solidFill>
                <a:latin typeface="Ink Free" panose="03080402000500000000" pitchFamily="66" charset="0"/>
              </a:rPr>
              <a:t>Diyetisyen </a:t>
            </a:r>
            <a:br>
              <a:rPr lang="tr-TR" sz="1600" b="1" dirty="0">
                <a:solidFill>
                  <a:schemeClr val="bg1"/>
                </a:solidFill>
                <a:latin typeface="Ink Free" panose="03080402000500000000" pitchFamily="66" charset="0"/>
              </a:rPr>
            </a:br>
            <a:r>
              <a:rPr lang="tr-TR" sz="1600" b="1" dirty="0">
                <a:solidFill>
                  <a:schemeClr val="bg1"/>
                </a:solidFill>
                <a:latin typeface="Ink Free" panose="03080402000500000000" pitchFamily="66" charset="0"/>
              </a:rPr>
              <a:t>Gülnur YÜKSEL</a:t>
            </a:r>
          </a:p>
        </p:txBody>
      </p:sp>
    </p:spTree>
    <p:extLst>
      <p:ext uri="{BB962C8B-B14F-4D97-AF65-F5344CB8AC3E}">
        <p14:creationId xmlns:p14="http://schemas.microsoft.com/office/powerpoint/2010/main" val="39402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01" y="1408147"/>
            <a:ext cx="3628019" cy="5019030"/>
          </a:xfrm>
          <a:prstGeom prst="rect">
            <a:avLst/>
          </a:prstGeom>
        </p:spPr>
      </p:pic>
      <p:sp>
        <p:nvSpPr>
          <p:cNvPr id="2" name="Unvan 1"/>
          <p:cNvSpPr>
            <a:spLocks noGrp="1"/>
          </p:cNvSpPr>
          <p:nvPr>
            <p:ph type="title"/>
          </p:nvPr>
        </p:nvSpPr>
        <p:spPr/>
        <p:txBody>
          <a:bodyPr>
            <a:normAutofit fontScale="90000"/>
          </a:bodyPr>
          <a:lstStyle/>
          <a:p>
            <a:r>
              <a:rPr lang="tr-TR" b="1" dirty="0">
                <a:solidFill>
                  <a:srgbClr val="FFC000"/>
                </a:solidFill>
              </a:rPr>
              <a:t>AŞIRI TUZ TÜKETİMİNİN SAĞLIK AÇISINDAN OLUMSUZ ETKİLERİ NELERDİR?</a:t>
            </a:r>
          </a:p>
        </p:txBody>
      </p:sp>
      <p:sp>
        <p:nvSpPr>
          <p:cNvPr id="3" name="İçerik Yer Tutucusu 2"/>
          <p:cNvSpPr>
            <a:spLocks noGrp="1"/>
          </p:cNvSpPr>
          <p:nvPr>
            <p:ph idx="1"/>
          </p:nvPr>
        </p:nvSpPr>
        <p:spPr>
          <a:xfrm>
            <a:off x="1143000" y="2286000"/>
            <a:ext cx="5275385" cy="4141177"/>
          </a:xfrm>
        </p:spPr>
        <p:txBody>
          <a:bodyPr>
            <a:normAutofit/>
          </a:bodyPr>
          <a:lstStyle/>
          <a:p>
            <a:pPr marL="45720" indent="0" algn="ctr">
              <a:buNone/>
            </a:pPr>
            <a:r>
              <a:rPr lang="tr-TR" dirty="0">
                <a:solidFill>
                  <a:schemeClr val="tx1"/>
                </a:solidFill>
              </a:rPr>
              <a:t>Fazla tuz tüketildiğinde kandaki tuz miktarı artar ve susama hissi oluşur. </a:t>
            </a:r>
          </a:p>
          <a:p>
            <a:pPr marL="45720" indent="0" algn="ctr">
              <a:buNone/>
            </a:pPr>
            <a:r>
              <a:rPr lang="tr-TR" dirty="0">
                <a:solidFill>
                  <a:schemeClr val="tx1"/>
                </a:solidFill>
              </a:rPr>
              <a:t>İçilen su ile birlikte fazla tuz; idrarla, terle dışarı atılır. </a:t>
            </a:r>
          </a:p>
          <a:p>
            <a:pPr marL="45720" indent="0" algn="ctr">
              <a:buNone/>
            </a:pPr>
            <a:r>
              <a:rPr lang="tr-TR" dirty="0">
                <a:solidFill>
                  <a:schemeClr val="tx1"/>
                </a:solidFill>
              </a:rPr>
              <a:t>Böbrek hastalıkları sonucu böbrekler uygun şekilde çalışmazsa tuz her zaman vücuttan atılamaz. </a:t>
            </a:r>
          </a:p>
          <a:p>
            <a:pPr marL="45720" indent="0" algn="ctr">
              <a:buNone/>
            </a:pPr>
            <a:r>
              <a:rPr lang="tr-TR" dirty="0">
                <a:solidFill>
                  <a:schemeClr val="tx1"/>
                </a:solidFill>
              </a:rPr>
              <a:t>Bunun sonucunda, daha çok yüzde olmak üzere; bacaklarda ve ayaklarda şişkinlik (ödem) gözlenir. </a:t>
            </a:r>
          </a:p>
        </p:txBody>
      </p:sp>
    </p:spTree>
    <p:extLst>
      <p:ext uri="{BB962C8B-B14F-4D97-AF65-F5344CB8AC3E}">
        <p14:creationId xmlns:p14="http://schemas.microsoft.com/office/powerpoint/2010/main" val="20388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40" y="650630"/>
            <a:ext cx="5167941" cy="5521569"/>
          </a:xfrm>
          <a:prstGeom prst="rect">
            <a:avLst/>
          </a:prstGeom>
        </p:spPr>
      </p:pic>
      <p:sp>
        <p:nvSpPr>
          <p:cNvPr id="3" name="İçerik Yer Tutucusu 2"/>
          <p:cNvSpPr>
            <a:spLocks noGrp="1"/>
          </p:cNvSpPr>
          <p:nvPr>
            <p:ph idx="1"/>
          </p:nvPr>
        </p:nvSpPr>
        <p:spPr>
          <a:xfrm>
            <a:off x="5850011" y="1392114"/>
            <a:ext cx="5016390" cy="4038600"/>
          </a:xfrm>
        </p:spPr>
        <p:txBody>
          <a:bodyPr>
            <a:normAutofit lnSpcReduction="10000"/>
          </a:bodyPr>
          <a:lstStyle/>
          <a:p>
            <a:pPr marL="45720" indent="0" algn="ctr">
              <a:buNone/>
            </a:pPr>
            <a:r>
              <a:rPr lang="tr-TR" dirty="0">
                <a:solidFill>
                  <a:schemeClr val="tx1"/>
                </a:solidFill>
              </a:rPr>
              <a:t>Ayrıca idrarla kalsiyum atımını da arttırır. Atılan bu kalsiyumun kaynağı genellikle kemikler olur. </a:t>
            </a:r>
          </a:p>
          <a:p>
            <a:pPr marL="45720" indent="0" algn="ctr">
              <a:buNone/>
            </a:pPr>
            <a:endParaRPr lang="tr-TR" dirty="0">
              <a:solidFill>
                <a:schemeClr val="tx1"/>
              </a:solidFill>
            </a:endParaRPr>
          </a:p>
          <a:p>
            <a:pPr marL="45720" indent="0" algn="ctr">
              <a:buNone/>
            </a:pPr>
            <a:r>
              <a:rPr lang="tr-TR" dirty="0">
                <a:solidFill>
                  <a:schemeClr val="tx1"/>
                </a:solidFill>
              </a:rPr>
              <a:t>Kemiklerde azalan kalsiyum sonucu kemik erimesi ve kırılması gibi hastalıklar ortaya çıkmaya başlar.</a:t>
            </a:r>
          </a:p>
          <a:p>
            <a:pPr marL="45720" indent="0" algn="ctr">
              <a:buNone/>
            </a:pPr>
            <a:endParaRPr lang="tr-TR" dirty="0">
              <a:solidFill>
                <a:schemeClr val="tx1"/>
              </a:solidFill>
            </a:endParaRPr>
          </a:p>
          <a:p>
            <a:pPr marL="45720" indent="0" algn="ctr">
              <a:buNone/>
            </a:pPr>
            <a:r>
              <a:rPr lang="tr-TR" dirty="0">
                <a:solidFill>
                  <a:schemeClr val="tx1"/>
                </a:solidFill>
              </a:rPr>
              <a:t> Bu nedenle tadına bakmadan yiyeceklere tuz eklemek ve fazla tuzlu besinleri tüketmek zararlıdır. </a:t>
            </a:r>
          </a:p>
          <a:p>
            <a:pPr algn="ctr"/>
            <a:endParaRPr lang="tr-TR" dirty="0"/>
          </a:p>
        </p:txBody>
      </p:sp>
    </p:spTree>
    <p:extLst>
      <p:ext uri="{BB962C8B-B14F-4D97-AF65-F5344CB8AC3E}">
        <p14:creationId xmlns:p14="http://schemas.microsoft.com/office/powerpoint/2010/main" val="192601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6559360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03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26578" y="2479431"/>
            <a:ext cx="4378569" cy="4038600"/>
          </a:xfrm>
        </p:spPr>
        <p:txBody>
          <a:bodyPr/>
          <a:lstStyle/>
          <a:p>
            <a:pPr marL="45720" indent="0" algn="ctr">
              <a:buNone/>
            </a:pPr>
            <a:r>
              <a:rPr lang="tr-TR" dirty="0">
                <a:solidFill>
                  <a:schemeClr val="tx1"/>
                </a:solidFill>
              </a:rPr>
              <a:t>Son yıllarda yapılan bir çalışmada dünya genelinde 10 yıl içinde   (2006-2015) 8.5 milyon ölümün sadece diyetteki sodyumun azaltılması ile önlenebileceği gösterilmiştir.</a:t>
            </a:r>
          </a:p>
          <a:p>
            <a:pPr algn="ctr"/>
            <a:endParaRPr lang="tr-TR"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046" y="596641"/>
            <a:ext cx="4487606" cy="5490567"/>
          </a:xfrm>
          <a:prstGeom prst="rect">
            <a:avLst/>
          </a:prstGeom>
        </p:spPr>
      </p:pic>
    </p:spTree>
    <p:extLst>
      <p:ext uri="{BB962C8B-B14F-4D97-AF65-F5344CB8AC3E}">
        <p14:creationId xmlns:p14="http://schemas.microsoft.com/office/powerpoint/2010/main" val="330153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0247" y="4680340"/>
            <a:ext cx="9872871" cy="1749768"/>
          </a:xfrm>
        </p:spPr>
        <p:txBody>
          <a:bodyPr/>
          <a:lstStyle/>
          <a:p>
            <a:pPr marL="45720" indent="0" algn="ctr">
              <a:buNone/>
            </a:pPr>
            <a:r>
              <a:rPr lang="tr-TR" dirty="0">
                <a:solidFill>
                  <a:schemeClr val="tx1"/>
                </a:solidFill>
              </a:rPr>
              <a:t>Erken yaşlarda fazla tuz tüketilmesi sonucu kan basıncı yüksekliği gözlenir. Bu durum ilerleyen yaşlarda kan basıncı yüksekliğine bağlı hipertansiyon ve kalp damar hastalıkları gelişimine yol açar.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319" y="410406"/>
            <a:ext cx="5678726" cy="4064879"/>
          </a:xfrm>
          <a:prstGeom prst="rect">
            <a:avLst/>
          </a:prstGeom>
        </p:spPr>
      </p:pic>
    </p:spTree>
    <p:extLst>
      <p:ext uri="{BB962C8B-B14F-4D97-AF65-F5344CB8AC3E}">
        <p14:creationId xmlns:p14="http://schemas.microsoft.com/office/powerpoint/2010/main" val="1826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C000"/>
                </a:solidFill>
              </a:rPr>
              <a:t>Öneriler</a:t>
            </a:r>
            <a:r>
              <a:rPr lang="tr-TR" dirty="0"/>
              <a:t> </a:t>
            </a:r>
          </a:p>
        </p:txBody>
      </p:sp>
      <p:sp>
        <p:nvSpPr>
          <p:cNvPr id="3" name="İçerik Yer Tutucusu 2"/>
          <p:cNvSpPr>
            <a:spLocks noGrp="1"/>
          </p:cNvSpPr>
          <p:nvPr>
            <p:ph idx="1"/>
          </p:nvPr>
        </p:nvSpPr>
        <p:spPr/>
        <p:txBody>
          <a:bodyPr>
            <a:normAutofit/>
          </a:bodyPr>
          <a:lstStyle/>
          <a:p>
            <a:r>
              <a:rPr lang="tr-TR" dirty="0">
                <a:solidFill>
                  <a:schemeClr val="tx1"/>
                </a:solidFill>
              </a:rPr>
              <a:t>Bazı besinlerin içeriğinde sodyum bulunması nedeniyle yemeklerin  hazırlanmasında ilave tuz eklenmemelidir.</a:t>
            </a:r>
          </a:p>
          <a:p>
            <a:r>
              <a:rPr lang="tr-TR" dirty="0">
                <a:solidFill>
                  <a:schemeClr val="tx1"/>
                </a:solidFill>
              </a:rPr>
              <a:t>Satın alınan tuzun iyotla zenginleştirilmiş tuz olmasına dikkat edilmelidir.</a:t>
            </a:r>
          </a:p>
          <a:p>
            <a:r>
              <a:rPr lang="tr-TR" dirty="0">
                <a:solidFill>
                  <a:schemeClr val="tx1"/>
                </a:solidFill>
              </a:rPr>
              <a:t>Masada yemeklere tuz ilavesi yapılmamalı ve masadan tuzluk kaldırılmalıdır.</a:t>
            </a:r>
          </a:p>
          <a:p>
            <a:r>
              <a:rPr lang="tr-TR" dirty="0">
                <a:solidFill>
                  <a:schemeClr val="tx1"/>
                </a:solidFill>
              </a:rPr>
              <a:t>Evlerde hazırlanan turşu, salça, tarhana, yaprak salamurası gibi besinlerin tuz içeriği oldukça fazladır. Bu nedenle bu besinler daha az tüketilmeli ve hazırlarken yüksek miktarda tuz kullanımından kaçınılmalıdır.</a:t>
            </a:r>
          </a:p>
        </p:txBody>
      </p:sp>
    </p:spTree>
    <p:extLst>
      <p:ext uri="{BB962C8B-B14F-4D97-AF65-F5344CB8AC3E}">
        <p14:creationId xmlns:p14="http://schemas.microsoft.com/office/powerpoint/2010/main" val="9322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C000"/>
                </a:solidFill>
              </a:rPr>
              <a:t>Öneriler</a:t>
            </a:r>
            <a:r>
              <a:rPr lang="tr-TR" dirty="0"/>
              <a:t> </a:t>
            </a:r>
          </a:p>
        </p:txBody>
      </p:sp>
      <p:sp>
        <p:nvSpPr>
          <p:cNvPr id="3" name="İçerik Yer Tutucusu 2"/>
          <p:cNvSpPr>
            <a:spLocks noGrp="1"/>
          </p:cNvSpPr>
          <p:nvPr>
            <p:ph idx="1"/>
          </p:nvPr>
        </p:nvSpPr>
        <p:spPr/>
        <p:txBody>
          <a:bodyPr/>
          <a:lstStyle/>
          <a:p>
            <a:r>
              <a:rPr lang="tr-TR" dirty="0">
                <a:solidFill>
                  <a:schemeClr val="tx1"/>
                </a:solidFill>
              </a:rPr>
              <a:t>Satın alınan işlenmiş ürünlerin etiket bilgisi mutlaka okunmalı, tuzsuz veya tuzu azaltılmış ürünler tercih edilmelidir.</a:t>
            </a:r>
          </a:p>
          <a:p>
            <a:r>
              <a:rPr lang="tr-TR" dirty="0">
                <a:solidFill>
                  <a:schemeClr val="tx1"/>
                </a:solidFill>
              </a:rPr>
              <a:t>Tuz yerine doğal lezzet artırıcılar (soğan, sarımsak, baharatlar, limon, sirke, biber vb.) kullanılmalıdır.</a:t>
            </a:r>
          </a:p>
          <a:p>
            <a:r>
              <a:rPr lang="tr-TR" dirty="0">
                <a:solidFill>
                  <a:schemeClr val="tx1"/>
                </a:solidFill>
              </a:rPr>
              <a:t>Ambalajlı ürünlerin tuz içerikleri  yüksek olduğundan dikkatli tüketilmelidir.</a:t>
            </a:r>
          </a:p>
          <a:p>
            <a:r>
              <a:rPr lang="tr-TR" dirty="0">
                <a:solidFill>
                  <a:schemeClr val="tx1"/>
                </a:solidFill>
              </a:rPr>
              <a:t>Turşu, salamura yiyecekler ve şarküteri ürünleri fazla tüketilmemelidir.</a:t>
            </a:r>
            <a:br>
              <a:rPr lang="tr-TR" dirty="0">
                <a:solidFill>
                  <a:schemeClr val="tx1"/>
                </a:solidFill>
              </a:rPr>
            </a:br>
            <a:endParaRPr lang="tr-TR" dirty="0">
              <a:solidFill>
                <a:schemeClr val="tx1"/>
              </a:solidFill>
            </a:endParaRPr>
          </a:p>
        </p:txBody>
      </p:sp>
    </p:spTree>
    <p:extLst>
      <p:ext uri="{BB962C8B-B14F-4D97-AF65-F5344CB8AC3E}">
        <p14:creationId xmlns:p14="http://schemas.microsoft.com/office/powerpoint/2010/main" val="192485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C000"/>
                </a:solidFill>
              </a:rPr>
              <a:t>Tuz İçeren İşlenmiş Besinler</a:t>
            </a:r>
          </a:p>
        </p:txBody>
      </p:sp>
      <p:sp>
        <p:nvSpPr>
          <p:cNvPr id="3" name="İçerik Yer Tutucusu 2"/>
          <p:cNvSpPr>
            <a:spLocks noGrp="1"/>
          </p:cNvSpPr>
          <p:nvPr>
            <p:ph idx="1"/>
          </p:nvPr>
        </p:nvSpPr>
        <p:spPr/>
        <p:txBody>
          <a:bodyPr>
            <a:normAutofit/>
          </a:bodyPr>
          <a:lstStyle/>
          <a:p>
            <a:r>
              <a:rPr lang="tr-TR" dirty="0">
                <a:solidFill>
                  <a:schemeClr val="tx1"/>
                </a:solidFill>
              </a:rPr>
              <a:t>Hazır soslar (soya sosu, ketçap sos, barbekü sos, tartar sos, salsa sos, hardal, makarna sosu vb.),</a:t>
            </a:r>
          </a:p>
          <a:p>
            <a:r>
              <a:rPr lang="tr-TR" dirty="0">
                <a:solidFill>
                  <a:schemeClr val="tx1"/>
                </a:solidFill>
              </a:rPr>
              <a:t>Atıştırmalık ürünler (cips, tahıl bazlı bar, meyve bazlı bar, patlamış mısır vb.),</a:t>
            </a:r>
          </a:p>
          <a:p>
            <a:r>
              <a:rPr lang="tr-TR" dirty="0">
                <a:solidFill>
                  <a:schemeClr val="tx1"/>
                </a:solidFill>
              </a:rPr>
              <a:t>Tuzlanmış kuruyemişler (fındık, fıstık, ceviz, badem, leblebi, kavurga, kabak ve ayçiçeği çekirdeği, her türlü çekirdek içi vb.), </a:t>
            </a:r>
          </a:p>
          <a:p>
            <a:r>
              <a:rPr lang="tr-TR" dirty="0">
                <a:solidFill>
                  <a:schemeClr val="tx1"/>
                </a:solidFill>
              </a:rPr>
              <a:t>Turşu ve salamura (siyah ve yeşil zeytin, sebze turşuları), </a:t>
            </a:r>
          </a:p>
          <a:p>
            <a:r>
              <a:rPr lang="tr-TR" dirty="0">
                <a:solidFill>
                  <a:schemeClr val="tx1"/>
                </a:solidFill>
              </a:rPr>
              <a:t>Balık konserveleri, tuzlanmış, tütsülenmiş ve/veya salamura edilmiş et ve balık ürünleri</a:t>
            </a:r>
          </a:p>
        </p:txBody>
      </p:sp>
    </p:spTree>
    <p:extLst>
      <p:ext uri="{BB962C8B-B14F-4D97-AF65-F5344CB8AC3E}">
        <p14:creationId xmlns:p14="http://schemas.microsoft.com/office/powerpoint/2010/main" val="81884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000" y="2057400"/>
            <a:ext cx="5266592" cy="4038600"/>
          </a:xfrm>
        </p:spPr>
        <p:txBody>
          <a:bodyPr>
            <a:normAutofit lnSpcReduction="10000"/>
          </a:bodyPr>
          <a:lstStyle/>
          <a:p>
            <a:pPr marL="45720" indent="0" algn="ctr">
              <a:buNone/>
            </a:pPr>
            <a:r>
              <a:rPr lang="tr-TR" dirty="0">
                <a:solidFill>
                  <a:schemeClr val="tx1"/>
                </a:solidFill>
              </a:rPr>
              <a:t>Bir besini tadarak tuzunu anlamayabilirsiniz. </a:t>
            </a:r>
          </a:p>
          <a:p>
            <a:pPr marL="45720" indent="0" algn="ctr">
              <a:buNone/>
            </a:pPr>
            <a:r>
              <a:rPr lang="tr-TR" dirty="0">
                <a:solidFill>
                  <a:schemeClr val="tx1"/>
                </a:solidFill>
              </a:rPr>
              <a:t>Bunun için etiket üzerinde aşağıda yazan katkıların bulunmamasına dikkat edilmelidir:</a:t>
            </a:r>
          </a:p>
          <a:p>
            <a:pPr algn="ctr"/>
            <a:r>
              <a:rPr lang="tr-TR" dirty="0">
                <a:solidFill>
                  <a:schemeClr val="tx1"/>
                </a:solidFill>
              </a:rPr>
              <a:t> </a:t>
            </a:r>
            <a:r>
              <a:rPr lang="tr-TR" dirty="0" err="1">
                <a:solidFill>
                  <a:schemeClr val="tx1"/>
                </a:solidFill>
              </a:rPr>
              <a:t>Monosodyum</a:t>
            </a:r>
            <a:r>
              <a:rPr lang="tr-TR" dirty="0">
                <a:solidFill>
                  <a:schemeClr val="tx1"/>
                </a:solidFill>
              </a:rPr>
              <a:t> </a:t>
            </a:r>
            <a:r>
              <a:rPr lang="tr-TR" dirty="0" err="1">
                <a:solidFill>
                  <a:schemeClr val="tx1"/>
                </a:solidFill>
              </a:rPr>
              <a:t>glutamat</a:t>
            </a:r>
            <a:r>
              <a:rPr lang="tr-TR" dirty="0">
                <a:solidFill>
                  <a:schemeClr val="tx1"/>
                </a:solidFill>
              </a:rPr>
              <a:t> (MSG),</a:t>
            </a:r>
          </a:p>
          <a:p>
            <a:pPr algn="ctr"/>
            <a:r>
              <a:rPr lang="tr-TR" dirty="0">
                <a:solidFill>
                  <a:schemeClr val="tx1"/>
                </a:solidFill>
              </a:rPr>
              <a:t>Kabartma tozu, </a:t>
            </a:r>
          </a:p>
          <a:p>
            <a:pPr algn="ctr"/>
            <a:r>
              <a:rPr lang="tr-TR" dirty="0" err="1">
                <a:solidFill>
                  <a:schemeClr val="tx1"/>
                </a:solidFill>
              </a:rPr>
              <a:t>Disodyum</a:t>
            </a:r>
            <a:r>
              <a:rPr lang="tr-TR" dirty="0">
                <a:solidFill>
                  <a:schemeClr val="tx1"/>
                </a:solidFill>
              </a:rPr>
              <a:t> fosfat, </a:t>
            </a:r>
          </a:p>
          <a:p>
            <a:pPr algn="ctr"/>
            <a:r>
              <a:rPr lang="tr-TR" dirty="0">
                <a:solidFill>
                  <a:schemeClr val="tx1"/>
                </a:solidFill>
              </a:rPr>
              <a:t>Sodyum </a:t>
            </a:r>
            <a:r>
              <a:rPr lang="tr-TR" dirty="0" err="1">
                <a:solidFill>
                  <a:schemeClr val="tx1"/>
                </a:solidFill>
              </a:rPr>
              <a:t>alginat</a:t>
            </a:r>
            <a:r>
              <a:rPr lang="tr-TR" dirty="0">
                <a:solidFill>
                  <a:schemeClr val="tx1"/>
                </a:solidFill>
              </a:rPr>
              <a:t>, </a:t>
            </a:r>
          </a:p>
          <a:p>
            <a:pPr algn="ctr"/>
            <a:r>
              <a:rPr lang="tr-TR" dirty="0">
                <a:solidFill>
                  <a:schemeClr val="tx1"/>
                </a:solidFill>
              </a:rPr>
              <a:t>Sodyum nitrat</a:t>
            </a:r>
          </a:p>
          <a:p>
            <a:pPr algn="ctr"/>
            <a:r>
              <a:rPr lang="tr-TR" dirty="0">
                <a:solidFill>
                  <a:schemeClr val="tx1"/>
                </a:solidFill>
              </a:rPr>
              <a:t>Sodyum </a:t>
            </a:r>
            <a:r>
              <a:rPr lang="tr-TR" dirty="0" err="1">
                <a:solidFill>
                  <a:schemeClr val="tx1"/>
                </a:solidFill>
              </a:rPr>
              <a:t>nitrit</a:t>
            </a:r>
            <a:r>
              <a:rPr lang="tr-TR" dirty="0">
                <a:solidFill>
                  <a:schemeClr val="tx1"/>
                </a:solidFill>
              </a:rPr>
              <a:t>. </a:t>
            </a:r>
          </a:p>
          <a:p>
            <a:endParaRPr lang="tr-TR" dirty="0">
              <a:solidFill>
                <a:schemeClr val="tx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6198" y="2401766"/>
            <a:ext cx="4286250" cy="2857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464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08531" y="2189284"/>
            <a:ext cx="4721470" cy="2883878"/>
          </a:xfrm>
        </p:spPr>
        <p:txBody>
          <a:bodyPr>
            <a:normAutofit/>
          </a:bodyPr>
          <a:lstStyle/>
          <a:p>
            <a:pPr marL="45720" indent="0" algn="ctr">
              <a:buNone/>
            </a:pPr>
            <a:r>
              <a:rPr lang="tr-TR" dirty="0">
                <a:solidFill>
                  <a:schemeClr val="tx1"/>
                </a:solidFill>
              </a:rPr>
              <a:t>28737 sayılı Resmi Gazetede 16 Ağustos 2013 tarihinde yayımlanan Türk Gıda Kodeksi Tuz Tebliği’ne (Tebliğ No: 2013/48) göre üretilen tuzların dışında kalan ve değişik isimlerle anılan tuzların sağlığa yararlı olduğuna dair herhangi bir bilimsel veri </a:t>
            </a:r>
            <a:r>
              <a:rPr lang="tr-TR" b="1" dirty="0">
                <a:solidFill>
                  <a:schemeClr val="tx1"/>
                </a:solidFill>
              </a:rPr>
              <a:t>bulunmamaktadır.</a:t>
            </a:r>
          </a:p>
          <a:p>
            <a:endParaRPr lang="tr-TR" dirty="0">
              <a:solidFill>
                <a:schemeClr val="tx1"/>
              </a:solidFill>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5805" t="-1596" r="2538" b="1596"/>
          <a:stretch/>
        </p:blipFill>
        <p:spPr>
          <a:xfrm>
            <a:off x="1116623" y="1766903"/>
            <a:ext cx="5398477" cy="3306259"/>
          </a:xfrm>
          <a:prstGeom prst="ellipse">
            <a:avLst/>
          </a:prstGeom>
          <a:ln>
            <a:noFill/>
          </a:ln>
          <a:effectLst>
            <a:softEdge rad="112500"/>
          </a:effectLst>
        </p:spPr>
      </p:pic>
    </p:spTree>
    <p:extLst>
      <p:ext uri="{BB962C8B-B14F-4D97-AF65-F5344CB8AC3E}">
        <p14:creationId xmlns:p14="http://schemas.microsoft.com/office/powerpoint/2010/main" val="162903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92970" y="2606919"/>
            <a:ext cx="5714109" cy="1591408"/>
          </a:xfrm>
        </p:spPr>
        <p:txBody>
          <a:bodyPr>
            <a:normAutofit lnSpcReduction="10000"/>
          </a:bodyPr>
          <a:lstStyle/>
          <a:p>
            <a:pPr marL="45720" indent="0" algn="ctr">
              <a:buNone/>
            </a:pPr>
            <a:r>
              <a:rPr lang="tr-TR" dirty="0">
                <a:solidFill>
                  <a:schemeClr val="tx1"/>
                </a:solidFill>
              </a:rPr>
              <a:t>Tuz, sodyum ve klor elementlerinin bir araya gelerek oluşturduğu bir bileşiktir. Besinlerin bileşiminde bulunduğu gibi, göllerden, denizlerden ve kayalardan da saf olarak elde edilir.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916" y="1811948"/>
            <a:ext cx="3810000" cy="31813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899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C000"/>
                </a:solidFill>
              </a:rPr>
              <a:t>Sonuç</a:t>
            </a:r>
          </a:p>
        </p:txBody>
      </p:sp>
      <p:sp>
        <p:nvSpPr>
          <p:cNvPr id="3" name="İçerik Yer Tutucusu 2"/>
          <p:cNvSpPr>
            <a:spLocks noGrp="1"/>
          </p:cNvSpPr>
          <p:nvPr>
            <p:ph idx="1"/>
          </p:nvPr>
        </p:nvSpPr>
        <p:spPr/>
        <p:txBody>
          <a:bodyPr/>
          <a:lstStyle/>
          <a:p>
            <a:r>
              <a:rPr lang="tr-TR" dirty="0">
                <a:solidFill>
                  <a:schemeClr val="tx1"/>
                </a:solidFill>
              </a:rPr>
              <a:t>Sonuç olarak, çocukluk çağında tüketilen aşırı tuz geçici hipertansiyon nedeni olabileceği gibi bu alışkanlığın ilerleyen yaşlarda da  sürdürülmesi kalıcı hipertansiyon, obezite ve buna bağlı kalp damar hastalıklarının gelişimi için risk faktörüdür. </a:t>
            </a:r>
          </a:p>
          <a:p>
            <a:r>
              <a:rPr lang="tr-TR" dirty="0">
                <a:solidFill>
                  <a:schemeClr val="tx1"/>
                </a:solidFill>
              </a:rPr>
              <a:t>Tuzun normal seviyelerde tüketilmesinin kan basıncının da normal düzeyde tutulmasını sağladığı unutulmamalıdır. </a:t>
            </a:r>
          </a:p>
          <a:p>
            <a:r>
              <a:rPr lang="tr-TR" dirty="0">
                <a:solidFill>
                  <a:schemeClr val="tx1"/>
                </a:solidFill>
              </a:rPr>
              <a:t>Bu nedenle çocukluk çağında yüksek tuz içerikli “</a:t>
            </a:r>
            <a:r>
              <a:rPr lang="tr-TR" dirty="0" err="1">
                <a:solidFill>
                  <a:schemeClr val="tx1"/>
                </a:solidFill>
              </a:rPr>
              <a:t>fast</a:t>
            </a:r>
            <a:r>
              <a:rPr lang="tr-TR" dirty="0">
                <a:solidFill>
                  <a:schemeClr val="tx1"/>
                </a:solidFill>
              </a:rPr>
              <a:t> </a:t>
            </a:r>
            <a:r>
              <a:rPr lang="tr-TR" dirty="0" err="1">
                <a:solidFill>
                  <a:schemeClr val="tx1"/>
                </a:solidFill>
              </a:rPr>
              <a:t>food</a:t>
            </a:r>
            <a:r>
              <a:rPr lang="tr-TR" dirty="0">
                <a:solidFill>
                  <a:schemeClr val="tx1"/>
                </a:solidFill>
              </a:rPr>
              <a:t>” ve abur cubur tüketilmemeli; aileler, okullar ve diğer toplum kuruluşları bu konuda bilinçlendirilmelidir.</a:t>
            </a:r>
          </a:p>
        </p:txBody>
      </p:sp>
    </p:spTree>
    <p:extLst>
      <p:ext uri="{BB962C8B-B14F-4D97-AF65-F5344CB8AC3E}">
        <p14:creationId xmlns:p14="http://schemas.microsoft.com/office/powerpoint/2010/main" val="294077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a:t>
            </a:r>
          </a:p>
        </p:txBody>
      </p:sp>
      <p:sp>
        <p:nvSpPr>
          <p:cNvPr id="3" name="İçerik Yer Tutucusu 2"/>
          <p:cNvSpPr>
            <a:spLocks noGrp="1"/>
          </p:cNvSpPr>
          <p:nvPr>
            <p:ph idx="1"/>
          </p:nvPr>
        </p:nvSpPr>
        <p:spPr/>
        <p:txBody>
          <a:bodyPr>
            <a:normAutofit/>
          </a:bodyPr>
          <a:lstStyle/>
          <a:p>
            <a:r>
              <a:rPr lang="tr-TR" sz="1200" dirty="0">
                <a:solidFill>
                  <a:schemeClr val="tx1"/>
                </a:solidFill>
              </a:rPr>
              <a:t>ERSÜ, N. K., ERSÜ, A., ÇAVUŞOĞLU, D., İLHAN, Ö., vd. (2014). KÖTÜ BESLENME VE AŞIRI TUZ TÜKETİMİ, AKUT GEÇİCİ HİPERTANSİYON: OLGU SUNUMU. İzmir Eğitim Ve Araştırma Hastanesi Tıp Dergisi, 18(2), 38-42.</a:t>
            </a:r>
          </a:p>
        </p:txBody>
      </p:sp>
    </p:spTree>
    <p:extLst>
      <p:ext uri="{BB962C8B-B14F-4D97-AF65-F5344CB8AC3E}">
        <p14:creationId xmlns:p14="http://schemas.microsoft.com/office/powerpoint/2010/main" val="9525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937" y="2690446"/>
            <a:ext cx="5775656" cy="1318846"/>
          </a:xfrm>
        </p:spPr>
        <p:txBody>
          <a:bodyPr/>
          <a:lstStyle/>
          <a:p>
            <a:pPr marL="45720" indent="0" algn="ctr">
              <a:buNone/>
            </a:pPr>
            <a:r>
              <a:rPr lang="tr-TR" dirty="0">
                <a:solidFill>
                  <a:schemeClr val="tx1"/>
                </a:solidFill>
              </a:rPr>
              <a:t>Yemeklerde lezzet verici olarak kullanılmasının yanı sıra besinlerin uzun süre saklanmasında ve konserve yapmada da kullanılmaktadır.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593" y="2150815"/>
            <a:ext cx="4929554" cy="25915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753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ED5C4"/>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6961" y="2074985"/>
            <a:ext cx="9872871" cy="4038600"/>
          </a:xfrm>
        </p:spPr>
        <p:txBody>
          <a:bodyPr/>
          <a:lstStyle/>
          <a:p>
            <a:pPr marL="45720" indent="0" algn="ctr">
              <a:buNone/>
            </a:pPr>
            <a:r>
              <a:rPr lang="tr-TR" dirty="0">
                <a:solidFill>
                  <a:schemeClr val="tx1"/>
                </a:solidFill>
              </a:rPr>
              <a:t>Dünya Sağlık Örgütü ve Sağlık Bakanlığı tarafından sağlıklı bireylerin günlük tüketimi önerilen tuz miktarı, besinlerden alınan da dahil, 5 gramdan fazla olmamalıdır. 5 gram tuz 1 tepeleme çay kaşığı veya 1 silme tatlı kaşığı demektir.</a:t>
            </a:r>
          </a:p>
        </p:txBody>
      </p:sp>
      <p:pic>
        <p:nvPicPr>
          <p:cNvPr id="4" name="Resim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l="45398" t="3350" r="4176" b="74053"/>
          <a:stretch/>
        </p:blipFill>
        <p:spPr>
          <a:xfrm>
            <a:off x="3710353" y="3518389"/>
            <a:ext cx="4431324" cy="1700236"/>
          </a:xfrm>
          <a:prstGeom prst="rect">
            <a:avLst/>
          </a:prstGeom>
        </p:spPr>
      </p:pic>
    </p:spTree>
    <p:extLst>
      <p:ext uri="{BB962C8B-B14F-4D97-AF65-F5344CB8AC3E}">
        <p14:creationId xmlns:p14="http://schemas.microsoft.com/office/powerpoint/2010/main" val="178274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608" y="275650"/>
            <a:ext cx="7427627" cy="4774904"/>
          </a:xfrm>
          <a:prstGeom prst="rect">
            <a:avLst/>
          </a:prstGeom>
        </p:spPr>
      </p:pic>
      <p:sp>
        <p:nvSpPr>
          <p:cNvPr id="3" name="İçerik Yer Tutucusu 2"/>
          <p:cNvSpPr>
            <a:spLocks noGrp="1"/>
          </p:cNvSpPr>
          <p:nvPr>
            <p:ph idx="1"/>
          </p:nvPr>
        </p:nvSpPr>
        <p:spPr>
          <a:xfrm>
            <a:off x="1160585" y="4976447"/>
            <a:ext cx="9872871" cy="1019907"/>
          </a:xfrm>
        </p:spPr>
        <p:txBody>
          <a:bodyPr/>
          <a:lstStyle/>
          <a:p>
            <a:pPr marL="45720" indent="0" algn="ctr">
              <a:buNone/>
            </a:pPr>
            <a:r>
              <a:rPr lang="tr-TR" dirty="0">
                <a:solidFill>
                  <a:schemeClr val="tx1"/>
                </a:solidFill>
              </a:rPr>
              <a:t>Tuz tüketildiğinde vücuda sodyum ve klor elementleri alınmış olur. Her iki elementin de yararları olduğu gibi fazlalığında da zarar verdiği bir çok organ ve doku vardır.</a:t>
            </a:r>
          </a:p>
        </p:txBody>
      </p:sp>
    </p:spTree>
    <p:extLst>
      <p:ext uri="{BB962C8B-B14F-4D97-AF65-F5344CB8AC3E}">
        <p14:creationId xmlns:p14="http://schemas.microsoft.com/office/powerpoint/2010/main" val="265077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54" y="249115"/>
            <a:ext cx="10165666" cy="6366487"/>
          </a:xfrm>
          <a:prstGeom prst="rect">
            <a:avLst/>
          </a:prstGeom>
        </p:spPr>
      </p:pic>
      <p:sp>
        <p:nvSpPr>
          <p:cNvPr id="2" name="Unvan 1"/>
          <p:cNvSpPr>
            <a:spLocks noGrp="1"/>
          </p:cNvSpPr>
          <p:nvPr>
            <p:ph type="title"/>
          </p:nvPr>
        </p:nvSpPr>
        <p:spPr>
          <a:xfrm rot="16200000">
            <a:off x="-629897" y="1041372"/>
            <a:ext cx="2514148" cy="783096"/>
          </a:xfrm>
        </p:spPr>
        <p:txBody>
          <a:bodyPr/>
          <a:lstStyle/>
          <a:p>
            <a:r>
              <a:rPr lang="tr-TR" b="1" dirty="0">
                <a:solidFill>
                  <a:srgbClr val="FFC000"/>
                </a:solidFill>
              </a:rPr>
              <a:t>SODYUM</a:t>
            </a:r>
          </a:p>
        </p:txBody>
      </p:sp>
      <p:sp>
        <p:nvSpPr>
          <p:cNvPr id="6" name="Dikdörtgen 5"/>
          <p:cNvSpPr/>
          <p:nvPr/>
        </p:nvSpPr>
        <p:spPr>
          <a:xfrm>
            <a:off x="3851028" y="4387362"/>
            <a:ext cx="3455377" cy="1661993"/>
          </a:xfrm>
          <a:prstGeom prst="rect">
            <a:avLst/>
          </a:prstGeom>
        </p:spPr>
        <p:txBody>
          <a:bodyPr wrap="square">
            <a:spAutoFit/>
          </a:bodyPr>
          <a:lstStyle/>
          <a:p>
            <a:pPr algn="ctr"/>
            <a:r>
              <a:rPr lang="tr-TR" sz="1700" dirty="0"/>
              <a:t>İnsan vücudu ihtiyaç</a:t>
            </a:r>
          </a:p>
          <a:p>
            <a:pPr algn="ctr"/>
            <a:r>
              <a:rPr lang="tr-TR" sz="1700" dirty="0"/>
              <a:t> duyduğu sodyumu sodyum </a:t>
            </a:r>
          </a:p>
          <a:p>
            <a:pPr algn="ctr"/>
            <a:r>
              <a:rPr lang="tr-TR" sz="1700" dirty="0"/>
              <a:t>içeren besinler yoluyla almaktadır.</a:t>
            </a:r>
          </a:p>
          <a:p>
            <a:pPr algn="ctr"/>
            <a:r>
              <a:rPr lang="tr-TR" sz="1700" dirty="0"/>
              <a:t> Bu besinler meyve ve sebzeler,</a:t>
            </a:r>
          </a:p>
          <a:p>
            <a:pPr algn="ctr"/>
            <a:r>
              <a:rPr lang="tr-TR" sz="1700" dirty="0"/>
              <a:t> et ve balıklar, süt ve süt ürünleri, kuruyemişler…</a:t>
            </a:r>
          </a:p>
        </p:txBody>
      </p:sp>
      <p:sp>
        <p:nvSpPr>
          <p:cNvPr id="7" name="Unvan 1"/>
          <p:cNvSpPr txBox="1">
            <a:spLocks/>
          </p:cNvSpPr>
          <p:nvPr/>
        </p:nvSpPr>
        <p:spPr>
          <a:xfrm rot="5400000">
            <a:off x="10017024" y="5209378"/>
            <a:ext cx="2514148" cy="783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tr-TR" b="1">
                <a:solidFill>
                  <a:srgbClr val="FFC000"/>
                </a:solidFill>
              </a:rPr>
              <a:t>SODYUM</a:t>
            </a:r>
            <a:endParaRPr lang="tr-TR" b="1" dirty="0">
              <a:solidFill>
                <a:srgbClr val="FFC000"/>
              </a:solidFill>
            </a:endParaRPr>
          </a:p>
        </p:txBody>
      </p:sp>
    </p:spTree>
    <p:extLst>
      <p:ext uri="{BB962C8B-B14F-4D97-AF65-F5344CB8AC3E}">
        <p14:creationId xmlns:p14="http://schemas.microsoft.com/office/powerpoint/2010/main" val="310369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8BAE7"/>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3334" b="10384"/>
          <a:stretch/>
        </p:blipFill>
        <p:spPr>
          <a:xfrm>
            <a:off x="1143000" y="114301"/>
            <a:ext cx="9872871" cy="6630764"/>
          </a:xfrm>
          <a:prstGeom prst="rect">
            <a:avLst/>
          </a:prstGeom>
        </p:spPr>
      </p:pic>
      <p:sp>
        <p:nvSpPr>
          <p:cNvPr id="2" name="Unvan 1"/>
          <p:cNvSpPr>
            <a:spLocks noGrp="1"/>
          </p:cNvSpPr>
          <p:nvPr>
            <p:ph type="title"/>
          </p:nvPr>
        </p:nvSpPr>
        <p:spPr>
          <a:xfrm>
            <a:off x="3928040" y="266744"/>
            <a:ext cx="4000499" cy="1356360"/>
          </a:xfrm>
        </p:spPr>
        <p:txBody>
          <a:bodyPr>
            <a:normAutofit/>
          </a:bodyPr>
          <a:lstStyle/>
          <a:p>
            <a:pPr algn="ctr"/>
            <a:r>
              <a:rPr lang="tr-TR" sz="3200" b="1" dirty="0">
                <a:solidFill>
                  <a:schemeClr val="tx1"/>
                </a:solidFill>
              </a:rPr>
              <a:t>Neden Sodyuma İhtiyaç Duyarız?</a:t>
            </a:r>
          </a:p>
        </p:txBody>
      </p:sp>
      <p:sp>
        <p:nvSpPr>
          <p:cNvPr id="6" name="Dikdörtgen 5"/>
          <p:cNvSpPr/>
          <p:nvPr/>
        </p:nvSpPr>
        <p:spPr>
          <a:xfrm>
            <a:off x="3928040" y="1872734"/>
            <a:ext cx="2911566" cy="369332"/>
          </a:xfrm>
          <a:prstGeom prst="rect">
            <a:avLst/>
          </a:prstGeom>
        </p:spPr>
        <p:txBody>
          <a:bodyPr wrap="none">
            <a:spAutoFit/>
          </a:bodyPr>
          <a:lstStyle/>
          <a:p>
            <a:r>
              <a:rPr lang="tr-TR" dirty="0"/>
              <a:t>Vücutta sıvı dengesini sağlar, </a:t>
            </a:r>
          </a:p>
        </p:txBody>
      </p:sp>
      <p:sp>
        <p:nvSpPr>
          <p:cNvPr id="7" name="Dikdörtgen 6"/>
          <p:cNvSpPr/>
          <p:nvPr/>
        </p:nvSpPr>
        <p:spPr>
          <a:xfrm>
            <a:off x="3928040" y="2672834"/>
            <a:ext cx="2367956" cy="369332"/>
          </a:xfrm>
          <a:prstGeom prst="rect">
            <a:avLst/>
          </a:prstGeom>
        </p:spPr>
        <p:txBody>
          <a:bodyPr wrap="none">
            <a:spAutoFit/>
          </a:bodyPr>
          <a:lstStyle/>
          <a:p>
            <a:r>
              <a:rPr lang="tr-TR" dirty="0"/>
              <a:t>Kan basıncını düzenler, </a:t>
            </a:r>
          </a:p>
        </p:txBody>
      </p:sp>
      <p:sp>
        <p:nvSpPr>
          <p:cNvPr id="8" name="Dikdörtgen 7"/>
          <p:cNvSpPr/>
          <p:nvPr/>
        </p:nvSpPr>
        <p:spPr>
          <a:xfrm>
            <a:off x="3928040" y="3510418"/>
            <a:ext cx="2580258" cy="369332"/>
          </a:xfrm>
          <a:prstGeom prst="rect">
            <a:avLst/>
          </a:prstGeom>
        </p:spPr>
        <p:txBody>
          <a:bodyPr wrap="none">
            <a:spAutoFit/>
          </a:bodyPr>
          <a:lstStyle/>
          <a:p>
            <a:r>
              <a:rPr lang="tr-TR" dirty="0"/>
              <a:t>Asit-baz dengesini sağlar, </a:t>
            </a:r>
          </a:p>
        </p:txBody>
      </p:sp>
      <p:sp>
        <p:nvSpPr>
          <p:cNvPr id="9" name="Dikdörtgen 8"/>
          <p:cNvSpPr/>
          <p:nvPr/>
        </p:nvSpPr>
        <p:spPr>
          <a:xfrm>
            <a:off x="3928040" y="4341527"/>
            <a:ext cx="4502002" cy="369332"/>
          </a:xfrm>
          <a:prstGeom prst="rect">
            <a:avLst/>
          </a:prstGeom>
        </p:spPr>
        <p:txBody>
          <a:bodyPr wrap="none">
            <a:spAutoFit/>
          </a:bodyPr>
          <a:lstStyle/>
          <a:p>
            <a:r>
              <a:rPr lang="tr-TR" dirty="0"/>
              <a:t>Sinir-kas sisteminde önemli görevleri bulunur. </a:t>
            </a:r>
          </a:p>
        </p:txBody>
      </p:sp>
    </p:spTree>
    <p:extLst>
      <p:ext uri="{BB962C8B-B14F-4D97-AF65-F5344CB8AC3E}">
        <p14:creationId xmlns:p14="http://schemas.microsoft.com/office/powerpoint/2010/main" val="89462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45720" indent="0" algn="ctr">
              <a:buNone/>
            </a:pPr>
            <a:r>
              <a:rPr lang="tr-TR" dirty="0">
                <a:solidFill>
                  <a:schemeClr val="tx1"/>
                </a:solidFill>
              </a:rPr>
              <a:t>Ancak önerilen miktardan fazla tüketildiğinde sağlığı olumsuz etkilemekte ve birçok sağlık problemine neden olmaktadır.</a:t>
            </a:r>
          </a:p>
          <a:p>
            <a:endParaRPr lang="tr-TR"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610" y="3111612"/>
            <a:ext cx="4016934" cy="2111884"/>
          </a:xfrm>
          <a:prstGeom prst="rect">
            <a:avLst/>
          </a:prstGeom>
        </p:spPr>
      </p:pic>
    </p:spTree>
    <p:extLst>
      <p:ext uri="{BB962C8B-B14F-4D97-AF65-F5344CB8AC3E}">
        <p14:creationId xmlns:p14="http://schemas.microsoft.com/office/powerpoint/2010/main" val="122069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1646" y="1661747"/>
            <a:ext cx="9872871" cy="4038600"/>
          </a:xfrm>
        </p:spPr>
        <p:txBody>
          <a:bodyPr>
            <a:normAutofit/>
          </a:bodyPr>
          <a:lstStyle/>
          <a:p>
            <a:pPr marL="45720" indent="0" algn="ctr">
              <a:buNone/>
            </a:pPr>
            <a:r>
              <a:rPr lang="tr-TR" sz="7200" dirty="0">
                <a:solidFill>
                  <a:srgbClr val="FF6B42"/>
                </a:solidFill>
              </a:rPr>
              <a:t>FAZLA TUZ </a:t>
            </a:r>
          </a:p>
          <a:p>
            <a:pPr marL="45720" indent="0" algn="ctr">
              <a:buNone/>
            </a:pPr>
            <a:r>
              <a:rPr lang="tr-TR" sz="7200" dirty="0">
                <a:solidFill>
                  <a:srgbClr val="FF6B42"/>
                </a:solidFill>
              </a:rPr>
              <a:t>= </a:t>
            </a:r>
          </a:p>
          <a:p>
            <a:pPr marL="45720" indent="0" algn="ctr">
              <a:buNone/>
            </a:pPr>
            <a:r>
              <a:rPr lang="tr-TR" sz="7200" dirty="0">
                <a:solidFill>
                  <a:srgbClr val="FF6B42"/>
                </a:solidFill>
              </a:rPr>
              <a:t>FAZLA SODYUM</a:t>
            </a:r>
          </a:p>
        </p:txBody>
      </p:sp>
    </p:spTree>
    <p:extLst>
      <p:ext uri="{BB962C8B-B14F-4D97-AF65-F5344CB8AC3E}">
        <p14:creationId xmlns:p14="http://schemas.microsoft.com/office/powerpoint/2010/main" val="16523707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el">
  <a:themeElements>
    <a:clrScheme name="Teme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otalTime>356</TotalTime>
  <Words>820</Words>
  <Application>Microsoft Office PowerPoint</Application>
  <PresentationFormat>Geniş ekran</PresentationFormat>
  <Paragraphs>70</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21</vt:i4>
      </vt:variant>
    </vt:vector>
  </HeadingPairs>
  <TitlesOfParts>
    <vt:vector size="29" baseType="lpstr">
      <vt:lpstr>Arial</vt:lpstr>
      <vt:lpstr>Calibri</vt:lpstr>
      <vt:lpstr>Calibri Light</vt:lpstr>
      <vt:lpstr>Corbel</vt:lpstr>
      <vt:lpstr>Ink Free</vt:lpstr>
      <vt:lpstr>Papyrus</vt:lpstr>
      <vt:lpstr>Office Teması</vt:lpstr>
      <vt:lpstr>Temel</vt:lpstr>
      <vt:lpstr>14-20   MART  - TUZA   DiKKAT HAFTASI</vt:lpstr>
      <vt:lpstr>PowerPoint Sunusu</vt:lpstr>
      <vt:lpstr>PowerPoint Sunusu</vt:lpstr>
      <vt:lpstr>PowerPoint Sunusu</vt:lpstr>
      <vt:lpstr>PowerPoint Sunusu</vt:lpstr>
      <vt:lpstr>SODYUM</vt:lpstr>
      <vt:lpstr>Neden Sodyuma İhtiyaç Duyarız?</vt:lpstr>
      <vt:lpstr>PowerPoint Sunusu</vt:lpstr>
      <vt:lpstr>PowerPoint Sunusu</vt:lpstr>
      <vt:lpstr>AŞIRI TUZ TÜKETİMİNİN SAĞLIK AÇISINDAN OLUMSUZ ETKİLERİ NELERDİR?</vt:lpstr>
      <vt:lpstr>PowerPoint Sunusu</vt:lpstr>
      <vt:lpstr>PowerPoint Sunusu</vt:lpstr>
      <vt:lpstr>PowerPoint Sunusu</vt:lpstr>
      <vt:lpstr>PowerPoint Sunusu</vt:lpstr>
      <vt:lpstr>Öneriler </vt:lpstr>
      <vt:lpstr>Öneriler </vt:lpstr>
      <vt:lpstr>Tuz İçeren İşlenmiş Besinler</vt:lpstr>
      <vt:lpstr>PowerPoint Sunusu</vt:lpstr>
      <vt:lpstr>PowerPoint Sunusu</vt:lpstr>
      <vt:lpstr>Sonuç</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GulnurYUKSEL</dc:creator>
  <cp:lastModifiedBy>İAL</cp:lastModifiedBy>
  <cp:revision>19</cp:revision>
  <dcterms:created xsi:type="dcterms:W3CDTF">2024-02-22T06:27:35Z</dcterms:created>
  <dcterms:modified xsi:type="dcterms:W3CDTF">2024-03-06T05:33:15Z</dcterms:modified>
</cp:coreProperties>
</file>