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78" r:id="rId6"/>
    <p:sldId id="276" r:id="rId7"/>
    <p:sldId id="277" r:id="rId8"/>
    <p:sldId id="263" r:id="rId9"/>
    <p:sldId id="283" r:id="rId10"/>
    <p:sldId id="279" r:id="rId11"/>
    <p:sldId id="280" r:id="rId12"/>
    <p:sldId id="282" r:id="rId13"/>
    <p:sldId id="284" r:id="rId14"/>
    <p:sldId id="264" r:id="rId15"/>
    <p:sldId id="265" r:id="rId16"/>
    <p:sldId id="269" r:id="rId17"/>
    <p:sldId id="270" r:id="rId18"/>
    <p:sldId id="272" r:id="rId19"/>
    <p:sldId id="274" r:id="rId20"/>
    <p:sldId id="261"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C0846D-B0F7-4CB2-8D8B-3458F948CAC1}" type="doc">
      <dgm:prSet loTypeId="urn:microsoft.com/office/officeart/2005/8/layout/equation1" loCatId="process" qsTypeId="urn:microsoft.com/office/officeart/2005/8/quickstyle/simple1" qsCatId="simple" csTypeId="urn:microsoft.com/office/officeart/2005/8/colors/colorful1" csCatId="colorful" phldr="1"/>
      <dgm:spPr/>
    </dgm:pt>
    <dgm:pt modelId="{4687B61B-53E5-48D2-87CA-5E020A8ABE19}">
      <dgm:prSet phldrT="[Metin]"/>
      <dgm:spPr/>
      <dgm:t>
        <a:bodyPr/>
        <a:lstStyle/>
        <a:p>
          <a:r>
            <a:rPr lang="tr-TR" dirty="0"/>
            <a:t>Kepek </a:t>
          </a:r>
        </a:p>
      </dgm:t>
    </dgm:pt>
    <dgm:pt modelId="{8C568FF6-4CD4-4186-9250-3C6B0E797405}" type="parTrans" cxnId="{A53A4334-6B89-44DE-A27B-37651D01216E}">
      <dgm:prSet/>
      <dgm:spPr/>
      <dgm:t>
        <a:bodyPr/>
        <a:lstStyle/>
        <a:p>
          <a:endParaRPr lang="tr-TR"/>
        </a:p>
      </dgm:t>
    </dgm:pt>
    <dgm:pt modelId="{3DD96564-64E9-4DB3-95D2-BDFFB0CFD419}" type="sibTrans" cxnId="{A53A4334-6B89-44DE-A27B-37651D01216E}">
      <dgm:prSet/>
      <dgm:spPr/>
      <dgm:t>
        <a:bodyPr/>
        <a:lstStyle/>
        <a:p>
          <a:endParaRPr lang="tr-TR"/>
        </a:p>
      </dgm:t>
    </dgm:pt>
    <dgm:pt modelId="{6D4C1080-42D4-4A24-9E20-2D15A0EE0BDD}">
      <dgm:prSet phldrT="[Metin]"/>
      <dgm:spPr/>
      <dgm:t>
        <a:bodyPr/>
        <a:lstStyle/>
        <a:p>
          <a:r>
            <a:rPr lang="tr-TR" dirty="0"/>
            <a:t>Tohum  </a:t>
          </a:r>
        </a:p>
      </dgm:t>
    </dgm:pt>
    <dgm:pt modelId="{BA5133BC-49F0-4916-A561-1CA7956B934D}" type="parTrans" cxnId="{C963781D-7245-48D4-94B0-5452B12CB38D}">
      <dgm:prSet/>
      <dgm:spPr/>
      <dgm:t>
        <a:bodyPr/>
        <a:lstStyle/>
        <a:p>
          <a:endParaRPr lang="tr-TR"/>
        </a:p>
      </dgm:t>
    </dgm:pt>
    <dgm:pt modelId="{58887628-ED25-41FE-8885-7932DFABE663}" type="sibTrans" cxnId="{C963781D-7245-48D4-94B0-5452B12CB38D}">
      <dgm:prSet/>
      <dgm:spPr/>
      <dgm:t>
        <a:bodyPr/>
        <a:lstStyle/>
        <a:p>
          <a:endParaRPr lang="tr-TR"/>
        </a:p>
      </dgm:t>
    </dgm:pt>
    <dgm:pt modelId="{E0BB6760-B99C-4DCF-9849-0BCE6A44FB47}">
      <dgm:prSet phldrT="[Metin]"/>
      <dgm:spPr/>
      <dgm:t>
        <a:bodyPr/>
        <a:lstStyle/>
        <a:p>
          <a:r>
            <a:rPr lang="tr-TR" dirty="0"/>
            <a:t>Tahıl </a:t>
          </a:r>
        </a:p>
        <a:p>
          <a:r>
            <a:rPr lang="tr-TR" dirty="0"/>
            <a:t>Tanesi </a:t>
          </a:r>
        </a:p>
      </dgm:t>
    </dgm:pt>
    <dgm:pt modelId="{1F0B4810-0994-4A2B-BA27-1D79F7C7ECB5}" type="parTrans" cxnId="{549CE802-CA29-4A5B-8F11-D0A2A372F879}">
      <dgm:prSet/>
      <dgm:spPr/>
      <dgm:t>
        <a:bodyPr/>
        <a:lstStyle/>
        <a:p>
          <a:endParaRPr lang="tr-TR"/>
        </a:p>
      </dgm:t>
    </dgm:pt>
    <dgm:pt modelId="{19859568-577A-47BE-831B-6EB0E6C15C0B}" type="sibTrans" cxnId="{549CE802-CA29-4A5B-8F11-D0A2A372F879}">
      <dgm:prSet/>
      <dgm:spPr/>
      <dgm:t>
        <a:bodyPr/>
        <a:lstStyle/>
        <a:p>
          <a:endParaRPr lang="tr-TR"/>
        </a:p>
      </dgm:t>
    </dgm:pt>
    <dgm:pt modelId="{F9337F42-7A50-4037-AFBD-9CC60D6C75C8}">
      <dgm:prSet phldrT="[Metin]"/>
      <dgm:spPr/>
      <dgm:t>
        <a:bodyPr/>
        <a:lstStyle/>
        <a:p>
          <a:r>
            <a:rPr lang="tr-TR" dirty="0"/>
            <a:t>Gövde  </a:t>
          </a:r>
        </a:p>
      </dgm:t>
    </dgm:pt>
    <dgm:pt modelId="{38460B4D-1DDE-4693-BF9A-786050E7B4DB}" type="parTrans" cxnId="{F1E3E1F1-587E-464F-A8AF-EBCEBF4FDB83}">
      <dgm:prSet/>
      <dgm:spPr/>
      <dgm:t>
        <a:bodyPr/>
        <a:lstStyle/>
        <a:p>
          <a:endParaRPr lang="tr-TR"/>
        </a:p>
      </dgm:t>
    </dgm:pt>
    <dgm:pt modelId="{DC0D2BDD-F568-4717-9208-2B872A6957D6}" type="sibTrans" cxnId="{F1E3E1F1-587E-464F-A8AF-EBCEBF4FDB83}">
      <dgm:prSet/>
      <dgm:spPr/>
      <dgm:t>
        <a:bodyPr/>
        <a:lstStyle/>
        <a:p>
          <a:endParaRPr lang="tr-TR"/>
        </a:p>
      </dgm:t>
    </dgm:pt>
    <dgm:pt modelId="{D580D681-B21F-426B-80A8-A8BF7DF79289}" type="pres">
      <dgm:prSet presAssocID="{34C0846D-B0F7-4CB2-8D8B-3458F948CAC1}" presName="linearFlow" presStyleCnt="0">
        <dgm:presLayoutVars>
          <dgm:dir/>
          <dgm:resizeHandles val="exact"/>
        </dgm:presLayoutVars>
      </dgm:prSet>
      <dgm:spPr/>
    </dgm:pt>
    <dgm:pt modelId="{664F555F-51F7-49F3-A728-DFB96EDCA146}" type="pres">
      <dgm:prSet presAssocID="{4687B61B-53E5-48D2-87CA-5E020A8ABE19}" presName="node" presStyleLbl="node1" presStyleIdx="0" presStyleCnt="4">
        <dgm:presLayoutVars>
          <dgm:bulletEnabled val="1"/>
        </dgm:presLayoutVars>
      </dgm:prSet>
      <dgm:spPr/>
    </dgm:pt>
    <dgm:pt modelId="{D5900227-018F-466E-B163-CB750FDBBD4F}" type="pres">
      <dgm:prSet presAssocID="{3DD96564-64E9-4DB3-95D2-BDFFB0CFD419}" presName="spacerL" presStyleCnt="0"/>
      <dgm:spPr/>
    </dgm:pt>
    <dgm:pt modelId="{9D0C37D1-066D-4491-BBB4-28DBC7D2B1E7}" type="pres">
      <dgm:prSet presAssocID="{3DD96564-64E9-4DB3-95D2-BDFFB0CFD419}" presName="sibTrans" presStyleLbl="sibTrans2D1" presStyleIdx="0" presStyleCnt="3"/>
      <dgm:spPr/>
    </dgm:pt>
    <dgm:pt modelId="{C0E42384-0C85-4A75-A115-35B05C31CDFF}" type="pres">
      <dgm:prSet presAssocID="{3DD96564-64E9-4DB3-95D2-BDFFB0CFD419}" presName="spacerR" presStyleCnt="0"/>
      <dgm:spPr/>
    </dgm:pt>
    <dgm:pt modelId="{15B087E3-DCDC-4385-8F4C-BE8865E3472D}" type="pres">
      <dgm:prSet presAssocID="{6D4C1080-42D4-4A24-9E20-2D15A0EE0BDD}" presName="node" presStyleLbl="node1" presStyleIdx="1" presStyleCnt="4">
        <dgm:presLayoutVars>
          <dgm:bulletEnabled val="1"/>
        </dgm:presLayoutVars>
      </dgm:prSet>
      <dgm:spPr/>
    </dgm:pt>
    <dgm:pt modelId="{6108FDCC-1345-41EA-A17B-65F16DBABE12}" type="pres">
      <dgm:prSet presAssocID="{58887628-ED25-41FE-8885-7932DFABE663}" presName="spacerL" presStyleCnt="0"/>
      <dgm:spPr/>
    </dgm:pt>
    <dgm:pt modelId="{0124FFB2-A1E1-4D37-B534-301304B400D0}" type="pres">
      <dgm:prSet presAssocID="{58887628-ED25-41FE-8885-7932DFABE663}" presName="sibTrans" presStyleLbl="sibTrans2D1" presStyleIdx="1" presStyleCnt="3"/>
      <dgm:spPr/>
    </dgm:pt>
    <dgm:pt modelId="{4EF03093-72DA-4840-8601-ACAAEB2576EC}" type="pres">
      <dgm:prSet presAssocID="{58887628-ED25-41FE-8885-7932DFABE663}" presName="spacerR" presStyleCnt="0"/>
      <dgm:spPr/>
    </dgm:pt>
    <dgm:pt modelId="{4AEF0650-8E4C-4A96-9B3E-7D5D1C7DCA80}" type="pres">
      <dgm:prSet presAssocID="{F9337F42-7A50-4037-AFBD-9CC60D6C75C8}" presName="node" presStyleLbl="node1" presStyleIdx="2" presStyleCnt="4">
        <dgm:presLayoutVars>
          <dgm:bulletEnabled val="1"/>
        </dgm:presLayoutVars>
      </dgm:prSet>
      <dgm:spPr/>
    </dgm:pt>
    <dgm:pt modelId="{E6CBE1F6-202F-4693-87BE-F68B6F7646F1}" type="pres">
      <dgm:prSet presAssocID="{DC0D2BDD-F568-4717-9208-2B872A6957D6}" presName="spacerL" presStyleCnt="0"/>
      <dgm:spPr/>
    </dgm:pt>
    <dgm:pt modelId="{7CCC6317-5DD8-41F3-AC40-70FDBC45F539}" type="pres">
      <dgm:prSet presAssocID="{DC0D2BDD-F568-4717-9208-2B872A6957D6}" presName="sibTrans" presStyleLbl="sibTrans2D1" presStyleIdx="2" presStyleCnt="3"/>
      <dgm:spPr/>
    </dgm:pt>
    <dgm:pt modelId="{5AD053F7-4AAC-4CAD-B2CC-2056F7A211E5}" type="pres">
      <dgm:prSet presAssocID="{DC0D2BDD-F568-4717-9208-2B872A6957D6}" presName="spacerR" presStyleCnt="0"/>
      <dgm:spPr/>
    </dgm:pt>
    <dgm:pt modelId="{C43B3CD3-E25E-4C69-A254-D9A05A781009}" type="pres">
      <dgm:prSet presAssocID="{E0BB6760-B99C-4DCF-9849-0BCE6A44FB47}" presName="node" presStyleLbl="node1" presStyleIdx="3" presStyleCnt="4">
        <dgm:presLayoutVars>
          <dgm:bulletEnabled val="1"/>
        </dgm:presLayoutVars>
      </dgm:prSet>
      <dgm:spPr/>
    </dgm:pt>
  </dgm:ptLst>
  <dgm:cxnLst>
    <dgm:cxn modelId="{549CE802-CA29-4A5B-8F11-D0A2A372F879}" srcId="{34C0846D-B0F7-4CB2-8D8B-3458F948CAC1}" destId="{E0BB6760-B99C-4DCF-9849-0BCE6A44FB47}" srcOrd="3" destOrd="0" parTransId="{1F0B4810-0994-4A2B-BA27-1D79F7C7ECB5}" sibTransId="{19859568-577A-47BE-831B-6EB0E6C15C0B}"/>
    <dgm:cxn modelId="{C963781D-7245-48D4-94B0-5452B12CB38D}" srcId="{34C0846D-B0F7-4CB2-8D8B-3458F948CAC1}" destId="{6D4C1080-42D4-4A24-9E20-2D15A0EE0BDD}" srcOrd="1" destOrd="0" parTransId="{BA5133BC-49F0-4916-A561-1CA7956B934D}" sibTransId="{58887628-ED25-41FE-8885-7932DFABE663}"/>
    <dgm:cxn modelId="{A53A4334-6B89-44DE-A27B-37651D01216E}" srcId="{34C0846D-B0F7-4CB2-8D8B-3458F948CAC1}" destId="{4687B61B-53E5-48D2-87CA-5E020A8ABE19}" srcOrd="0" destOrd="0" parTransId="{8C568FF6-4CD4-4186-9250-3C6B0E797405}" sibTransId="{3DD96564-64E9-4DB3-95D2-BDFFB0CFD419}"/>
    <dgm:cxn modelId="{43CD3A3C-58D7-4D37-A67A-B19B174E8C03}" type="presOf" srcId="{3DD96564-64E9-4DB3-95D2-BDFFB0CFD419}" destId="{9D0C37D1-066D-4491-BBB4-28DBC7D2B1E7}" srcOrd="0" destOrd="0" presId="urn:microsoft.com/office/officeart/2005/8/layout/equation1"/>
    <dgm:cxn modelId="{C106CC48-3466-479E-9F50-E936703026A0}" type="presOf" srcId="{6D4C1080-42D4-4A24-9E20-2D15A0EE0BDD}" destId="{15B087E3-DCDC-4385-8F4C-BE8865E3472D}" srcOrd="0" destOrd="0" presId="urn:microsoft.com/office/officeart/2005/8/layout/equation1"/>
    <dgm:cxn modelId="{CBDAD54F-194F-4393-A8C1-704470538EE6}" type="presOf" srcId="{DC0D2BDD-F568-4717-9208-2B872A6957D6}" destId="{7CCC6317-5DD8-41F3-AC40-70FDBC45F539}" srcOrd="0" destOrd="0" presId="urn:microsoft.com/office/officeart/2005/8/layout/equation1"/>
    <dgm:cxn modelId="{7F08A19E-8D38-4904-8274-CC875E4F7181}" type="presOf" srcId="{58887628-ED25-41FE-8885-7932DFABE663}" destId="{0124FFB2-A1E1-4D37-B534-301304B400D0}" srcOrd="0" destOrd="0" presId="urn:microsoft.com/office/officeart/2005/8/layout/equation1"/>
    <dgm:cxn modelId="{637A5DBD-0C63-44BA-9EB0-E70E04BD3F5B}" type="presOf" srcId="{E0BB6760-B99C-4DCF-9849-0BCE6A44FB47}" destId="{C43B3CD3-E25E-4C69-A254-D9A05A781009}" srcOrd="0" destOrd="0" presId="urn:microsoft.com/office/officeart/2005/8/layout/equation1"/>
    <dgm:cxn modelId="{D2DD77CB-2109-4432-8D1E-D99E71D4C25F}" type="presOf" srcId="{34C0846D-B0F7-4CB2-8D8B-3458F948CAC1}" destId="{D580D681-B21F-426B-80A8-A8BF7DF79289}" srcOrd="0" destOrd="0" presId="urn:microsoft.com/office/officeart/2005/8/layout/equation1"/>
    <dgm:cxn modelId="{B0FED1DD-A8E3-4D11-85BF-F71EF6FAD74C}" type="presOf" srcId="{F9337F42-7A50-4037-AFBD-9CC60D6C75C8}" destId="{4AEF0650-8E4C-4A96-9B3E-7D5D1C7DCA80}" srcOrd="0" destOrd="0" presId="urn:microsoft.com/office/officeart/2005/8/layout/equation1"/>
    <dgm:cxn modelId="{09E50CE7-CF6D-4525-9143-B87CC057E4B1}" type="presOf" srcId="{4687B61B-53E5-48D2-87CA-5E020A8ABE19}" destId="{664F555F-51F7-49F3-A728-DFB96EDCA146}" srcOrd="0" destOrd="0" presId="urn:microsoft.com/office/officeart/2005/8/layout/equation1"/>
    <dgm:cxn modelId="{F1E3E1F1-587E-464F-A8AF-EBCEBF4FDB83}" srcId="{34C0846D-B0F7-4CB2-8D8B-3458F948CAC1}" destId="{F9337F42-7A50-4037-AFBD-9CC60D6C75C8}" srcOrd="2" destOrd="0" parTransId="{38460B4D-1DDE-4693-BF9A-786050E7B4DB}" sibTransId="{DC0D2BDD-F568-4717-9208-2B872A6957D6}"/>
    <dgm:cxn modelId="{88942A9E-71CF-4F64-85D7-336DFB3B8519}" type="presParOf" srcId="{D580D681-B21F-426B-80A8-A8BF7DF79289}" destId="{664F555F-51F7-49F3-A728-DFB96EDCA146}" srcOrd="0" destOrd="0" presId="urn:microsoft.com/office/officeart/2005/8/layout/equation1"/>
    <dgm:cxn modelId="{EF5E3FB4-B609-4A00-9A99-7663B2984706}" type="presParOf" srcId="{D580D681-B21F-426B-80A8-A8BF7DF79289}" destId="{D5900227-018F-466E-B163-CB750FDBBD4F}" srcOrd="1" destOrd="0" presId="urn:microsoft.com/office/officeart/2005/8/layout/equation1"/>
    <dgm:cxn modelId="{A31D3309-ABF8-463B-AD7F-53DA51EFE86F}" type="presParOf" srcId="{D580D681-B21F-426B-80A8-A8BF7DF79289}" destId="{9D0C37D1-066D-4491-BBB4-28DBC7D2B1E7}" srcOrd="2" destOrd="0" presId="urn:microsoft.com/office/officeart/2005/8/layout/equation1"/>
    <dgm:cxn modelId="{25AEAA32-B214-44DE-9338-D5F24CE84EB4}" type="presParOf" srcId="{D580D681-B21F-426B-80A8-A8BF7DF79289}" destId="{C0E42384-0C85-4A75-A115-35B05C31CDFF}" srcOrd="3" destOrd="0" presId="urn:microsoft.com/office/officeart/2005/8/layout/equation1"/>
    <dgm:cxn modelId="{E41979A8-C631-4E20-B3E2-9CA5A2E45881}" type="presParOf" srcId="{D580D681-B21F-426B-80A8-A8BF7DF79289}" destId="{15B087E3-DCDC-4385-8F4C-BE8865E3472D}" srcOrd="4" destOrd="0" presId="urn:microsoft.com/office/officeart/2005/8/layout/equation1"/>
    <dgm:cxn modelId="{8CC40F3E-BB43-49DF-A1DC-9A2A111ED7BB}" type="presParOf" srcId="{D580D681-B21F-426B-80A8-A8BF7DF79289}" destId="{6108FDCC-1345-41EA-A17B-65F16DBABE12}" srcOrd="5" destOrd="0" presId="urn:microsoft.com/office/officeart/2005/8/layout/equation1"/>
    <dgm:cxn modelId="{4342D098-89F9-438E-8CC6-557BC1A0390E}" type="presParOf" srcId="{D580D681-B21F-426B-80A8-A8BF7DF79289}" destId="{0124FFB2-A1E1-4D37-B534-301304B400D0}" srcOrd="6" destOrd="0" presId="urn:microsoft.com/office/officeart/2005/8/layout/equation1"/>
    <dgm:cxn modelId="{4B0431AE-6394-476B-A9FC-5B16DD9186F3}" type="presParOf" srcId="{D580D681-B21F-426B-80A8-A8BF7DF79289}" destId="{4EF03093-72DA-4840-8601-ACAAEB2576EC}" srcOrd="7" destOrd="0" presId="urn:microsoft.com/office/officeart/2005/8/layout/equation1"/>
    <dgm:cxn modelId="{6376C2ED-DEF6-43AA-BE39-2C4D69511B1F}" type="presParOf" srcId="{D580D681-B21F-426B-80A8-A8BF7DF79289}" destId="{4AEF0650-8E4C-4A96-9B3E-7D5D1C7DCA80}" srcOrd="8" destOrd="0" presId="urn:microsoft.com/office/officeart/2005/8/layout/equation1"/>
    <dgm:cxn modelId="{8E234829-E94C-4459-A238-15053B3E594A}" type="presParOf" srcId="{D580D681-B21F-426B-80A8-A8BF7DF79289}" destId="{E6CBE1F6-202F-4693-87BE-F68B6F7646F1}" srcOrd="9" destOrd="0" presId="urn:microsoft.com/office/officeart/2005/8/layout/equation1"/>
    <dgm:cxn modelId="{FFD20906-6EE6-4EDC-9A23-50A76C2E7FE6}" type="presParOf" srcId="{D580D681-B21F-426B-80A8-A8BF7DF79289}" destId="{7CCC6317-5DD8-41F3-AC40-70FDBC45F539}" srcOrd="10" destOrd="0" presId="urn:microsoft.com/office/officeart/2005/8/layout/equation1"/>
    <dgm:cxn modelId="{E0DF280D-C260-455D-B6FA-3DD91638596B}" type="presParOf" srcId="{D580D681-B21F-426B-80A8-A8BF7DF79289}" destId="{5AD053F7-4AAC-4CAD-B2CC-2056F7A211E5}" srcOrd="11" destOrd="0" presId="urn:microsoft.com/office/officeart/2005/8/layout/equation1"/>
    <dgm:cxn modelId="{57EC0281-2183-41A9-B075-6CC0F1A2D152}" type="presParOf" srcId="{D580D681-B21F-426B-80A8-A8BF7DF79289}" destId="{C43B3CD3-E25E-4C69-A254-D9A05A781009}"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F555F-51F7-49F3-A728-DFB96EDCA146}">
      <dsp:nvSpPr>
        <dsp:cNvPr id="0" name=""/>
        <dsp:cNvSpPr/>
      </dsp:nvSpPr>
      <dsp:spPr>
        <a:xfrm>
          <a:off x="4692" y="1397391"/>
          <a:ext cx="1303734" cy="13037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tr-TR" sz="2400" kern="1200" dirty="0"/>
            <a:t>Kepek </a:t>
          </a:r>
        </a:p>
      </dsp:txBody>
      <dsp:txXfrm>
        <a:off x="195619" y="1588318"/>
        <a:ext cx="921880" cy="921880"/>
      </dsp:txXfrm>
    </dsp:sp>
    <dsp:sp modelId="{9D0C37D1-066D-4491-BBB4-28DBC7D2B1E7}">
      <dsp:nvSpPr>
        <dsp:cNvPr id="0" name=""/>
        <dsp:cNvSpPr/>
      </dsp:nvSpPr>
      <dsp:spPr>
        <a:xfrm>
          <a:off x="1414290" y="1671176"/>
          <a:ext cx="756165" cy="756165"/>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tr-TR" sz="1200" kern="1200"/>
        </a:p>
      </dsp:txBody>
      <dsp:txXfrm>
        <a:off x="1514520" y="1960333"/>
        <a:ext cx="555705" cy="177851"/>
      </dsp:txXfrm>
    </dsp:sp>
    <dsp:sp modelId="{15B087E3-DCDC-4385-8F4C-BE8865E3472D}">
      <dsp:nvSpPr>
        <dsp:cNvPr id="0" name=""/>
        <dsp:cNvSpPr/>
      </dsp:nvSpPr>
      <dsp:spPr>
        <a:xfrm>
          <a:off x="2276319" y="1397391"/>
          <a:ext cx="1303734" cy="13037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tr-TR" sz="2400" kern="1200" dirty="0"/>
            <a:t>Tohum  </a:t>
          </a:r>
        </a:p>
      </dsp:txBody>
      <dsp:txXfrm>
        <a:off x="2467246" y="1588318"/>
        <a:ext cx="921880" cy="921880"/>
      </dsp:txXfrm>
    </dsp:sp>
    <dsp:sp modelId="{0124FFB2-A1E1-4D37-B534-301304B400D0}">
      <dsp:nvSpPr>
        <dsp:cNvPr id="0" name=""/>
        <dsp:cNvSpPr/>
      </dsp:nvSpPr>
      <dsp:spPr>
        <a:xfrm>
          <a:off x="3685917" y="1671176"/>
          <a:ext cx="756165" cy="756165"/>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tr-TR" sz="1200" kern="1200"/>
        </a:p>
      </dsp:txBody>
      <dsp:txXfrm>
        <a:off x="3786147" y="1960333"/>
        <a:ext cx="555705" cy="177851"/>
      </dsp:txXfrm>
    </dsp:sp>
    <dsp:sp modelId="{4AEF0650-8E4C-4A96-9B3E-7D5D1C7DCA80}">
      <dsp:nvSpPr>
        <dsp:cNvPr id="0" name=""/>
        <dsp:cNvSpPr/>
      </dsp:nvSpPr>
      <dsp:spPr>
        <a:xfrm>
          <a:off x="4547946" y="1397391"/>
          <a:ext cx="1303734" cy="13037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tr-TR" sz="2400" kern="1200" dirty="0"/>
            <a:t>Gövde  </a:t>
          </a:r>
        </a:p>
      </dsp:txBody>
      <dsp:txXfrm>
        <a:off x="4738873" y="1588318"/>
        <a:ext cx="921880" cy="921880"/>
      </dsp:txXfrm>
    </dsp:sp>
    <dsp:sp modelId="{7CCC6317-5DD8-41F3-AC40-70FDBC45F539}">
      <dsp:nvSpPr>
        <dsp:cNvPr id="0" name=""/>
        <dsp:cNvSpPr/>
      </dsp:nvSpPr>
      <dsp:spPr>
        <a:xfrm>
          <a:off x="5957543" y="1671176"/>
          <a:ext cx="756165" cy="756165"/>
        </a:xfrm>
        <a:prstGeom prst="mathEqual">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tr-TR" sz="2100" kern="1200"/>
        </a:p>
      </dsp:txBody>
      <dsp:txXfrm>
        <a:off x="6057773" y="1826946"/>
        <a:ext cx="555705" cy="444625"/>
      </dsp:txXfrm>
    </dsp:sp>
    <dsp:sp modelId="{C43B3CD3-E25E-4C69-A254-D9A05A781009}">
      <dsp:nvSpPr>
        <dsp:cNvPr id="0" name=""/>
        <dsp:cNvSpPr/>
      </dsp:nvSpPr>
      <dsp:spPr>
        <a:xfrm>
          <a:off x="6819572" y="1397391"/>
          <a:ext cx="1303734" cy="130373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tr-TR" sz="2400" kern="1200" dirty="0"/>
            <a:t>Tahıl </a:t>
          </a:r>
        </a:p>
        <a:p>
          <a:pPr marL="0" lvl="0" indent="0" algn="ctr" defTabSz="1066800">
            <a:lnSpc>
              <a:spcPct val="90000"/>
            </a:lnSpc>
            <a:spcBef>
              <a:spcPct val="0"/>
            </a:spcBef>
            <a:spcAft>
              <a:spcPct val="35000"/>
            </a:spcAft>
            <a:buNone/>
          </a:pPr>
          <a:r>
            <a:rPr lang="tr-TR" sz="2400" kern="1200" dirty="0"/>
            <a:t>Tanesi </a:t>
          </a:r>
        </a:p>
      </dsp:txBody>
      <dsp:txXfrm>
        <a:off x="7010499" y="1588318"/>
        <a:ext cx="921880" cy="92188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C3FEEE3D-8726-44AD-BE2E-739758A2EB85}" type="datetimeFigureOut">
              <a:rPr lang="tr-TR" smtClean="0"/>
              <a:t>6.03.2024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B61546B-2E40-4772-A50F-2AD0C7CA0524}" type="slidenum">
              <a:rPr lang="tr-TR" smtClean="0"/>
              <a:t>‹#›</a:t>
            </a:fld>
            <a:endParaRPr lang="tr-TR"/>
          </a:p>
        </p:txBody>
      </p:sp>
    </p:spTree>
    <p:extLst>
      <p:ext uri="{BB962C8B-B14F-4D97-AF65-F5344CB8AC3E}">
        <p14:creationId xmlns:p14="http://schemas.microsoft.com/office/powerpoint/2010/main" val="1278514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3FEEE3D-8726-44AD-BE2E-739758A2EB85}" type="datetimeFigureOut">
              <a:rPr lang="tr-TR" smtClean="0"/>
              <a:t>6.03.2024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B61546B-2E40-4772-A50F-2AD0C7CA0524}" type="slidenum">
              <a:rPr lang="tr-TR" smtClean="0"/>
              <a:t>‹#›</a:t>
            </a:fld>
            <a:endParaRPr lang="tr-TR"/>
          </a:p>
        </p:txBody>
      </p:sp>
    </p:spTree>
    <p:extLst>
      <p:ext uri="{BB962C8B-B14F-4D97-AF65-F5344CB8AC3E}">
        <p14:creationId xmlns:p14="http://schemas.microsoft.com/office/powerpoint/2010/main" val="3144145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3FEEE3D-8726-44AD-BE2E-739758A2EB85}" type="datetimeFigureOut">
              <a:rPr lang="tr-TR" smtClean="0"/>
              <a:t>6.03.2024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B61546B-2E40-4772-A50F-2AD0C7CA0524}" type="slidenum">
              <a:rPr lang="tr-TR" smtClean="0"/>
              <a:t>‹#›</a:t>
            </a:fld>
            <a:endParaRPr lang="tr-TR"/>
          </a:p>
        </p:txBody>
      </p:sp>
    </p:spTree>
    <p:extLst>
      <p:ext uri="{BB962C8B-B14F-4D97-AF65-F5344CB8AC3E}">
        <p14:creationId xmlns:p14="http://schemas.microsoft.com/office/powerpoint/2010/main" val="380595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C3FEEE3D-8726-44AD-BE2E-739758A2EB85}" type="datetimeFigureOut">
              <a:rPr lang="tr-TR" smtClean="0"/>
              <a:t>6.03.2024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B61546B-2E40-4772-A50F-2AD0C7CA0524}" type="slidenum">
              <a:rPr lang="tr-TR" smtClean="0"/>
              <a:t>‹#›</a:t>
            </a:fld>
            <a:endParaRPr lang="tr-TR"/>
          </a:p>
        </p:txBody>
      </p:sp>
    </p:spTree>
    <p:extLst>
      <p:ext uri="{BB962C8B-B14F-4D97-AF65-F5344CB8AC3E}">
        <p14:creationId xmlns:p14="http://schemas.microsoft.com/office/powerpoint/2010/main" val="3027203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C3FEEE3D-8726-44AD-BE2E-739758A2EB85}" type="datetimeFigureOut">
              <a:rPr lang="tr-TR" smtClean="0"/>
              <a:t>6.03.2024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B61546B-2E40-4772-A50F-2AD0C7CA0524}" type="slidenum">
              <a:rPr lang="tr-TR" smtClean="0"/>
              <a:t>‹#›</a:t>
            </a:fld>
            <a:endParaRPr lang="tr-TR"/>
          </a:p>
        </p:txBody>
      </p:sp>
    </p:spTree>
    <p:extLst>
      <p:ext uri="{BB962C8B-B14F-4D97-AF65-F5344CB8AC3E}">
        <p14:creationId xmlns:p14="http://schemas.microsoft.com/office/powerpoint/2010/main" val="2533564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C3FEEE3D-8726-44AD-BE2E-739758A2EB85}" type="datetimeFigureOut">
              <a:rPr lang="tr-TR" smtClean="0"/>
              <a:t>6.03.2024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B61546B-2E40-4772-A50F-2AD0C7CA0524}" type="slidenum">
              <a:rPr lang="tr-TR" smtClean="0"/>
              <a:t>‹#›</a:t>
            </a:fld>
            <a:endParaRPr lang="tr-TR"/>
          </a:p>
        </p:txBody>
      </p:sp>
    </p:spTree>
    <p:extLst>
      <p:ext uri="{BB962C8B-B14F-4D97-AF65-F5344CB8AC3E}">
        <p14:creationId xmlns:p14="http://schemas.microsoft.com/office/powerpoint/2010/main" val="13606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C3FEEE3D-8726-44AD-BE2E-739758A2EB85}" type="datetimeFigureOut">
              <a:rPr lang="tr-TR" smtClean="0"/>
              <a:t>6.03.2024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B61546B-2E40-4772-A50F-2AD0C7CA0524}" type="slidenum">
              <a:rPr lang="tr-TR" smtClean="0"/>
              <a:t>‹#›</a:t>
            </a:fld>
            <a:endParaRPr lang="tr-TR"/>
          </a:p>
        </p:txBody>
      </p:sp>
    </p:spTree>
    <p:extLst>
      <p:ext uri="{BB962C8B-B14F-4D97-AF65-F5344CB8AC3E}">
        <p14:creationId xmlns:p14="http://schemas.microsoft.com/office/powerpoint/2010/main" val="3771215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C3FEEE3D-8726-44AD-BE2E-739758A2EB85}" type="datetimeFigureOut">
              <a:rPr lang="tr-TR" smtClean="0"/>
              <a:t>6.03.2024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B61546B-2E40-4772-A50F-2AD0C7CA0524}" type="slidenum">
              <a:rPr lang="tr-TR" smtClean="0"/>
              <a:t>‹#›</a:t>
            </a:fld>
            <a:endParaRPr lang="tr-TR"/>
          </a:p>
        </p:txBody>
      </p:sp>
    </p:spTree>
    <p:extLst>
      <p:ext uri="{BB962C8B-B14F-4D97-AF65-F5344CB8AC3E}">
        <p14:creationId xmlns:p14="http://schemas.microsoft.com/office/powerpoint/2010/main" val="3765174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3FEEE3D-8726-44AD-BE2E-739758A2EB85}" type="datetimeFigureOut">
              <a:rPr lang="tr-TR" smtClean="0"/>
              <a:t>6.03.2024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B61546B-2E40-4772-A50F-2AD0C7CA0524}" type="slidenum">
              <a:rPr lang="tr-TR" smtClean="0"/>
              <a:t>‹#›</a:t>
            </a:fld>
            <a:endParaRPr lang="tr-TR"/>
          </a:p>
        </p:txBody>
      </p:sp>
    </p:spTree>
    <p:extLst>
      <p:ext uri="{BB962C8B-B14F-4D97-AF65-F5344CB8AC3E}">
        <p14:creationId xmlns:p14="http://schemas.microsoft.com/office/powerpoint/2010/main" val="2102348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C3FEEE3D-8726-44AD-BE2E-739758A2EB85}" type="datetimeFigureOut">
              <a:rPr lang="tr-TR" smtClean="0"/>
              <a:t>6.03.2024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B61546B-2E40-4772-A50F-2AD0C7CA0524}" type="slidenum">
              <a:rPr lang="tr-TR" smtClean="0"/>
              <a:t>‹#›</a:t>
            </a:fld>
            <a:endParaRPr lang="tr-TR"/>
          </a:p>
        </p:txBody>
      </p:sp>
    </p:spTree>
    <p:extLst>
      <p:ext uri="{BB962C8B-B14F-4D97-AF65-F5344CB8AC3E}">
        <p14:creationId xmlns:p14="http://schemas.microsoft.com/office/powerpoint/2010/main" val="1911595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C3FEEE3D-8726-44AD-BE2E-739758A2EB85}" type="datetimeFigureOut">
              <a:rPr lang="tr-TR" smtClean="0"/>
              <a:t>6.03.2024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B61546B-2E40-4772-A50F-2AD0C7CA0524}" type="slidenum">
              <a:rPr lang="tr-TR" smtClean="0"/>
              <a:t>‹#›</a:t>
            </a:fld>
            <a:endParaRPr lang="tr-TR"/>
          </a:p>
        </p:txBody>
      </p:sp>
    </p:spTree>
    <p:extLst>
      <p:ext uri="{BB962C8B-B14F-4D97-AF65-F5344CB8AC3E}">
        <p14:creationId xmlns:p14="http://schemas.microsoft.com/office/powerpoint/2010/main" val="4068296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EEE3D-8726-44AD-BE2E-739758A2EB85}" type="datetimeFigureOut">
              <a:rPr lang="tr-TR" smtClean="0"/>
              <a:t>6.03.2024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61546B-2E40-4772-A50F-2AD0C7CA0524}" type="slidenum">
              <a:rPr lang="tr-TR" smtClean="0"/>
              <a:t>‹#›</a:t>
            </a:fld>
            <a:endParaRPr lang="tr-TR"/>
          </a:p>
        </p:txBody>
      </p:sp>
    </p:spTree>
    <p:extLst>
      <p:ext uri="{BB962C8B-B14F-4D97-AF65-F5344CB8AC3E}">
        <p14:creationId xmlns:p14="http://schemas.microsoft.com/office/powerpoint/2010/main" val="3548277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kış Çizelgesi: Gecikme 3"/>
          <p:cNvSpPr/>
          <p:nvPr/>
        </p:nvSpPr>
        <p:spPr>
          <a:xfrm rot="10800000" flipH="1">
            <a:off x="0" y="5407635"/>
            <a:ext cx="1781908" cy="1450365"/>
          </a:xfrm>
          <a:prstGeom prst="flowChartDelay">
            <a:avLst/>
          </a:prstGeom>
          <a:solidFill>
            <a:srgbClr val="891D2A"/>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tr-TR" b="1" dirty="0">
              <a:solidFill>
                <a:srgbClr val="C00000"/>
              </a:solidFill>
              <a:latin typeface="Ink Free" panose="03080402000500000000" pitchFamily="66" charset="0"/>
            </a:endParaRPr>
          </a:p>
        </p:txBody>
      </p:sp>
      <p:sp>
        <p:nvSpPr>
          <p:cNvPr id="5" name="Dikdörtgen 4"/>
          <p:cNvSpPr/>
          <p:nvPr/>
        </p:nvSpPr>
        <p:spPr>
          <a:xfrm>
            <a:off x="-93784" y="5712691"/>
            <a:ext cx="1178169" cy="830997"/>
          </a:xfrm>
          <a:prstGeom prst="rect">
            <a:avLst/>
          </a:prstGeom>
        </p:spPr>
        <p:txBody>
          <a:bodyPr wrap="square">
            <a:spAutoFit/>
          </a:bodyPr>
          <a:lstStyle/>
          <a:p>
            <a:r>
              <a:rPr lang="tr-TR" sz="1600" b="1" dirty="0">
                <a:solidFill>
                  <a:schemeClr val="bg1"/>
                </a:solidFill>
                <a:latin typeface="Ink Free" panose="03080402000500000000" pitchFamily="66" charset="0"/>
              </a:rPr>
              <a:t>Diyetisyen </a:t>
            </a:r>
            <a:br>
              <a:rPr lang="tr-TR" sz="1600" b="1" dirty="0">
                <a:solidFill>
                  <a:schemeClr val="bg1"/>
                </a:solidFill>
                <a:latin typeface="Ink Free" panose="03080402000500000000" pitchFamily="66" charset="0"/>
              </a:rPr>
            </a:br>
            <a:r>
              <a:rPr lang="tr-TR" sz="1600" b="1" dirty="0">
                <a:solidFill>
                  <a:schemeClr val="bg1"/>
                </a:solidFill>
                <a:latin typeface="Ink Free" panose="03080402000500000000" pitchFamily="66" charset="0"/>
              </a:rPr>
              <a:t>Gülnur YÜKSEL</a:t>
            </a:r>
          </a:p>
        </p:txBody>
      </p:sp>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l="9718" r="8172"/>
          <a:stretch/>
        </p:blipFill>
        <p:spPr>
          <a:xfrm>
            <a:off x="742093" y="5610006"/>
            <a:ext cx="1039815" cy="1045621"/>
          </a:xfrm>
          <a:prstGeom prst="ellipse">
            <a:avLst/>
          </a:prstGeom>
          <a:ln>
            <a:noFill/>
          </a:ln>
          <a:effectLst>
            <a:softEdge rad="112500"/>
          </a:effectLst>
        </p:spPr>
      </p:pic>
    </p:spTree>
    <p:extLst>
      <p:ext uri="{BB962C8B-B14F-4D97-AF65-F5344CB8AC3E}">
        <p14:creationId xmlns:p14="http://schemas.microsoft.com/office/powerpoint/2010/main" val="1282658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YULAF</a:t>
            </a:r>
          </a:p>
        </p:txBody>
      </p:sp>
      <p:sp>
        <p:nvSpPr>
          <p:cNvPr id="3" name="İçerik Yer Tutucusu 2"/>
          <p:cNvSpPr>
            <a:spLocks noGrp="1"/>
          </p:cNvSpPr>
          <p:nvPr>
            <p:ph idx="1"/>
          </p:nvPr>
        </p:nvSpPr>
        <p:spPr>
          <a:xfrm>
            <a:off x="838200" y="2335763"/>
            <a:ext cx="5206465" cy="4351338"/>
          </a:xfrm>
        </p:spPr>
        <p:txBody>
          <a:bodyPr>
            <a:normAutofit/>
          </a:bodyPr>
          <a:lstStyle/>
          <a:p>
            <a:r>
              <a:rPr lang="tr-TR" dirty="0"/>
              <a:t>Yulaf son zamanların popüler tahıl ürünlerinden biridir. Yulaf unu, yulaf ezmesi gibi birçok farklı şekilde kullanımı vardır. Lifli içeriği ve kas geliştirmeye etkili olması nedeniyle beslenmede kullanılmaya başlanmıştır.</a:t>
            </a:r>
          </a:p>
          <a:p>
            <a:endParaRPr lang="tr-TR" dirty="0"/>
          </a:p>
          <a:p>
            <a:endParaRPr lang="tr-TR" dirty="0"/>
          </a:p>
        </p:txBody>
      </p:sp>
    </p:spTree>
    <p:extLst>
      <p:ext uri="{BB962C8B-B14F-4D97-AF65-F5344CB8AC3E}">
        <p14:creationId xmlns:p14="http://schemas.microsoft.com/office/powerpoint/2010/main" val="3447095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8760" y="2037198"/>
            <a:ext cx="4674280" cy="3391450"/>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593" y="1931819"/>
            <a:ext cx="3571875" cy="3571875"/>
          </a:xfrm>
          <a:prstGeom prst="rect">
            <a:avLst/>
          </a:prstGeom>
        </p:spPr>
      </p:pic>
      <p:sp>
        <p:nvSpPr>
          <p:cNvPr id="2" name="Unvan 1"/>
          <p:cNvSpPr>
            <a:spLocks noGrp="1"/>
          </p:cNvSpPr>
          <p:nvPr>
            <p:ph type="title"/>
          </p:nvPr>
        </p:nvSpPr>
        <p:spPr/>
        <p:txBody>
          <a:bodyPr/>
          <a:lstStyle/>
          <a:p>
            <a:r>
              <a:rPr lang="tr-TR" b="1" dirty="0"/>
              <a:t>ARPA VE MISIR</a:t>
            </a:r>
          </a:p>
        </p:txBody>
      </p:sp>
      <p:sp>
        <p:nvSpPr>
          <p:cNvPr id="3" name="İçerik Yer Tutucusu 2"/>
          <p:cNvSpPr>
            <a:spLocks noGrp="1"/>
          </p:cNvSpPr>
          <p:nvPr>
            <p:ph idx="1"/>
          </p:nvPr>
        </p:nvSpPr>
        <p:spPr>
          <a:xfrm>
            <a:off x="4293468" y="3038724"/>
            <a:ext cx="4596865" cy="1600653"/>
          </a:xfrm>
        </p:spPr>
        <p:txBody>
          <a:bodyPr/>
          <a:lstStyle/>
          <a:p>
            <a:r>
              <a:rPr lang="tr-TR" dirty="0"/>
              <a:t>Arpa ve mısır ise yem sanayinin en önemli kaynağıdır. </a:t>
            </a:r>
          </a:p>
        </p:txBody>
      </p:sp>
    </p:spTree>
    <p:extLst>
      <p:ext uri="{BB962C8B-B14F-4D97-AF65-F5344CB8AC3E}">
        <p14:creationId xmlns:p14="http://schemas.microsoft.com/office/powerpoint/2010/main" val="2678821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bg1"/>
                </a:solidFill>
              </a:rPr>
              <a:t>PİRİNÇ</a:t>
            </a:r>
          </a:p>
        </p:txBody>
      </p:sp>
      <p:sp>
        <p:nvSpPr>
          <p:cNvPr id="3" name="İçerik Yer Tutucusu 2"/>
          <p:cNvSpPr>
            <a:spLocks noGrp="1"/>
          </p:cNvSpPr>
          <p:nvPr>
            <p:ph idx="1"/>
          </p:nvPr>
        </p:nvSpPr>
        <p:spPr>
          <a:xfrm>
            <a:off x="6352672" y="4167737"/>
            <a:ext cx="5467151" cy="2211355"/>
          </a:xfrm>
        </p:spPr>
        <p:txBody>
          <a:bodyPr>
            <a:normAutofit/>
          </a:bodyPr>
          <a:lstStyle/>
          <a:p>
            <a:r>
              <a:rPr lang="tr-TR" dirty="0">
                <a:solidFill>
                  <a:schemeClr val="bg1"/>
                </a:solidFill>
              </a:rPr>
              <a:t>Pirinç nişasta oranının yüksek, protein kalitesinin iyi ve sindiriminin kolay olması nedeniyle insan beslenmesinde sıklıkla kullanılmaktadır.</a:t>
            </a:r>
          </a:p>
        </p:txBody>
      </p:sp>
    </p:spTree>
    <p:extLst>
      <p:ext uri="{BB962C8B-B14F-4D97-AF65-F5344CB8AC3E}">
        <p14:creationId xmlns:p14="http://schemas.microsoft.com/office/powerpoint/2010/main" val="2589532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871451" y="597881"/>
            <a:ext cx="10515600" cy="1325563"/>
          </a:xfrm>
        </p:spPr>
        <p:txBody>
          <a:bodyPr>
            <a:normAutofit/>
          </a:bodyPr>
          <a:lstStyle/>
          <a:p>
            <a:pPr algn="ctr"/>
            <a:r>
              <a:rPr lang="tr-TR" sz="7200" b="1" dirty="0"/>
              <a:t>TAM TAHILLAR</a:t>
            </a:r>
          </a:p>
        </p:txBody>
      </p:sp>
    </p:spTree>
    <p:extLst>
      <p:ext uri="{BB962C8B-B14F-4D97-AF65-F5344CB8AC3E}">
        <p14:creationId xmlns:p14="http://schemas.microsoft.com/office/powerpoint/2010/main" val="2823851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2000"/>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cap="all" dirty="0"/>
              <a:t>TAM TAHIL NEDİR?</a:t>
            </a:r>
            <a:endParaRPr lang="tr-TR" dirty="0"/>
          </a:p>
        </p:txBody>
      </p:sp>
      <p:sp>
        <p:nvSpPr>
          <p:cNvPr id="3" name="İçerik Yer Tutucusu 2"/>
          <p:cNvSpPr>
            <a:spLocks noGrp="1"/>
          </p:cNvSpPr>
          <p:nvPr>
            <p:ph idx="1"/>
          </p:nvPr>
        </p:nvSpPr>
        <p:spPr>
          <a:xfrm>
            <a:off x="328061" y="1815999"/>
            <a:ext cx="6371122" cy="4351338"/>
          </a:xfrm>
        </p:spPr>
        <p:txBody>
          <a:bodyPr>
            <a:normAutofit lnSpcReduction="10000"/>
          </a:bodyPr>
          <a:lstStyle/>
          <a:p>
            <a:r>
              <a:rPr lang="tr-TR" dirty="0"/>
              <a:t>Tahılların işlenmesi sırasında bazı kısımlar (kepek gibi) tahıl tanesinden ayrılır. Bu durumda tanenin besleyicilik değerinde bir azalma olur. Bu tür tahıllara </a:t>
            </a:r>
            <a:r>
              <a:rPr lang="tr-TR" b="1" dirty="0"/>
              <a:t>rafine tahıl </a:t>
            </a:r>
            <a:r>
              <a:rPr lang="tr-TR" dirty="0"/>
              <a:t>denir. Kuskus, beyaz un bu tahıllara örnektir.</a:t>
            </a:r>
          </a:p>
          <a:p>
            <a:r>
              <a:rPr lang="tr-TR" b="1" dirty="0"/>
              <a:t>Tam tahıl </a:t>
            </a:r>
            <a:r>
              <a:rPr lang="tr-TR" dirty="0"/>
              <a:t>ise tanenin yapısında bulunan 3 bölümü (kepek, tohum ve gövde) birden içeren tahıllardır. Tam tahıllara ise tam buğday unu, bulgur, yarma, kepekli ekmek, esmer pirinç örnek verilebilir. </a:t>
            </a:r>
          </a:p>
        </p:txBody>
      </p:sp>
    </p:spTree>
    <p:extLst>
      <p:ext uri="{BB962C8B-B14F-4D97-AF65-F5344CB8AC3E}">
        <p14:creationId xmlns:p14="http://schemas.microsoft.com/office/powerpoint/2010/main" val="3576948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2000"/>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cap="all" dirty="0"/>
              <a:t>TAM TAHILIN FAYDALARI </a:t>
            </a:r>
            <a:br>
              <a:rPr lang="tr-TR" b="1" cap="all" dirty="0"/>
            </a:br>
            <a:r>
              <a:rPr lang="tr-TR" b="1" cap="all" dirty="0"/>
              <a:t>NELERDİR?</a:t>
            </a:r>
            <a:endParaRPr lang="tr-TR" dirty="0"/>
          </a:p>
        </p:txBody>
      </p:sp>
      <p:sp>
        <p:nvSpPr>
          <p:cNvPr id="3" name="İçerik Yer Tutucusu 2"/>
          <p:cNvSpPr>
            <a:spLocks noGrp="1"/>
          </p:cNvSpPr>
          <p:nvPr>
            <p:ph idx="1"/>
          </p:nvPr>
        </p:nvSpPr>
        <p:spPr>
          <a:xfrm>
            <a:off x="838200" y="2233061"/>
            <a:ext cx="5244966" cy="3943902"/>
          </a:xfrm>
        </p:spPr>
        <p:txBody>
          <a:bodyPr>
            <a:normAutofit/>
          </a:bodyPr>
          <a:lstStyle/>
          <a:p>
            <a:r>
              <a:rPr lang="tr-TR" dirty="0"/>
              <a:t>Tam tahılların besleyicilik değeri rafine tahıllara oranla yüksektir. Tam tahıllar ve tam tahıllı ürünler, rafine tahıllara göre daha doyurucu olmalarının yanı sıra; vitamin, mineral, protein, lif olmak üzere birçok öğeyi birden içeren besin maddeleridir.</a:t>
            </a:r>
          </a:p>
        </p:txBody>
      </p:sp>
    </p:spTree>
    <p:extLst>
      <p:ext uri="{BB962C8B-B14F-4D97-AF65-F5344CB8AC3E}">
        <p14:creationId xmlns:p14="http://schemas.microsoft.com/office/powerpoint/2010/main" val="497251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22000"/>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337686" y="914401"/>
            <a:ext cx="6611754" cy="5455068"/>
          </a:xfrm>
        </p:spPr>
        <p:txBody>
          <a:bodyPr>
            <a:normAutofit/>
          </a:bodyPr>
          <a:lstStyle/>
          <a:p>
            <a:r>
              <a:rPr lang="tr-TR" dirty="0"/>
              <a:t>Son yıllarda yapılan çalışmalarda özellikle tam tahıllı ürünlerin sağlığımıza çok olumlu etkiler yaptığını göstermektedir. </a:t>
            </a:r>
          </a:p>
          <a:p>
            <a:r>
              <a:rPr lang="tr-TR" dirty="0"/>
              <a:t>Tahıllarla sağlanan diyet lifi kalp hastalıkları, felç ve bazı kanser gibi kronik hastalıklara karşı vücudu korumaya yardım etmektedir.</a:t>
            </a:r>
          </a:p>
          <a:p>
            <a:r>
              <a:rPr lang="tr-TR" dirty="0"/>
              <a:t>Tahıllı gıdalar nispeten düşük enerji değerine sahiptir. Tam tahıllar açısından zengin gıdalar hacimli olduğu için açlık hissini azaltmaya ve kilo alımının önüme geçmeye yardımcı olur.</a:t>
            </a:r>
          </a:p>
          <a:p>
            <a:endParaRPr lang="tr-TR" dirty="0"/>
          </a:p>
        </p:txBody>
      </p:sp>
    </p:spTree>
    <p:extLst>
      <p:ext uri="{BB962C8B-B14F-4D97-AF65-F5344CB8AC3E}">
        <p14:creationId xmlns:p14="http://schemas.microsoft.com/office/powerpoint/2010/main" val="3003903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t="6596" b="6947"/>
          <a:stretch/>
        </p:blipFill>
        <p:spPr>
          <a:xfrm>
            <a:off x="4559222" y="-12201"/>
            <a:ext cx="7946457" cy="6870201"/>
          </a:xfrm>
          <a:prstGeom prst="rect">
            <a:avLst/>
          </a:prstGeom>
        </p:spPr>
      </p:pic>
      <p:sp>
        <p:nvSpPr>
          <p:cNvPr id="6" name="Dikdörtgen 5"/>
          <p:cNvSpPr/>
          <p:nvPr/>
        </p:nvSpPr>
        <p:spPr>
          <a:xfrm>
            <a:off x="6834170" y="336600"/>
            <a:ext cx="2310441" cy="584775"/>
          </a:xfrm>
          <a:prstGeom prst="rect">
            <a:avLst/>
          </a:prstGeom>
        </p:spPr>
        <p:txBody>
          <a:bodyPr wrap="none">
            <a:spAutoFit/>
          </a:bodyPr>
          <a:lstStyle/>
          <a:p>
            <a:r>
              <a:rPr lang="tr-TR" sz="3200" b="1" dirty="0"/>
              <a:t>Tam tahıllar;</a:t>
            </a:r>
          </a:p>
        </p:txBody>
      </p:sp>
      <p:sp>
        <p:nvSpPr>
          <p:cNvPr id="7" name="Dikdörtgen 6"/>
          <p:cNvSpPr/>
          <p:nvPr/>
        </p:nvSpPr>
        <p:spPr>
          <a:xfrm>
            <a:off x="7550565" y="1282843"/>
            <a:ext cx="6096000" cy="369332"/>
          </a:xfrm>
          <a:prstGeom prst="rect">
            <a:avLst/>
          </a:prstGeom>
        </p:spPr>
        <p:txBody>
          <a:bodyPr>
            <a:spAutoFit/>
          </a:bodyPr>
          <a:lstStyle/>
          <a:p>
            <a:r>
              <a:rPr lang="tr-TR" dirty="0"/>
              <a:t>Kandaki kolesterolü düşürdüğünden</a:t>
            </a:r>
          </a:p>
        </p:txBody>
      </p:sp>
      <p:sp>
        <p:nvSpPr>
          <p:cNvPr id="9" name="Dikdörtgen 8"/>
          <p:cNvSpPr/>
          <p:nvPr/>
        </p:nvSpPr>
        <p:spPr>
          <a:xfrm>
            <a:off x="7918694" y="4733212"/>
            <a:ext cx="2856103" cy="369332"/>
          </a:xfrm>
          <a:prstGeom prst="rect">
            <a:avLst/>
          </a:prstGeom>
        </p:spPr>
        <p:txBody>
          <a:bodyPr wrap="none">
            <a:spAutoFit/>
          </a:bodyPr>
          <a:lstStyle/>
          <a:p>
            <a:r>
              <a:rPr lang="tr-TR" dirty="0"/>
              <a:t>Lif içeriği bağırsak sağlığı için</a:t>
            </a:r>
          </a:p>
        </p:txBody>
      </p:sp>
      <p:sp>
        <p:nvSpPr>
          <p:cNvPr id="10" name="Dikdörtgen 9"/>
          <p:cNvSpPr/>
          <p:nvPr/>
        </p:nvSpPr>
        <p:spPr>
          <a:xfrm>
            <a:off x="7328785" y="3625342"/>
            <a:ext cx="4047968" cy="369332"/>
          </a:xfrm>
          <a:prstGeom prst="rect">
            <a:avLst/>
          </a:prstGeom>
        </p:spPr>
        <p:txBody>
          <a:bodyPr wrap="none">
            <a:spAutoFit/>
          </a:bodyPr>
          <a:lstStyle/>
          <a:p>
            <a:r>
              <a:rPr lang="tr-TR" dirty="0"/>
              <a:t>Sindirim sisteminde meydana gelebilecek</a:t>
            </a:r>
          </a:p>
        </p:txBody>
      </p:sp>
      <p:sp>
        <p:nvSpPr>
          <p:cNvPr id="11" name="Dikdörtgen 10"/>
          <p:cNvSpPr/>
          <p:nvPr/>
        </p:nvSpPr>
        <p:spPr>
          <a:xfrm>
            <a:off x="7464175" y="2439725"/>
            <a:ext cx="3668889" cy="369332"/>
          </a:xfrm>
          <a:prstGeom prst="rect">
            <a:avLst/>
          </a:prstGeom>
        </p:spPr>
        <p:txBody>
          <a:bodyPr wrap="none">
            <a:spAutoFit/>
          </a:bodyPr>
          <a:lstStyle/>
          <a:p>
            <a:r>
              <a:rPr lang="tr-TR" dirty="0"/>
              <a:t>Diyabeti ve hipertansiyonu önlemeye</a:t>
            </a:r>
          </a:p>
        </p:txBody>
      </p:sp>
      <p:sp>
        <p:nvSpPr>
          <p:cNvPr id="12" name="Dikdörtgen 11"/>
          <p:cNvSpPr/>
          <p:nvPr/>
        </p:nvSpPr>
        <p:spPr>
          <a:xfrm>
            <a:off x="7589072" y="1729156"/>
            <a:ext cx="3584892" cy="369332"/>
          </a:xfrm>
          <a:prstGeom prst="rect">
            <a:avLst/>
          </a:prstGeom>
        </p:spPr>
        <p:txBody>
          <a:bodyPr wrap="none">
            <a:spAutoFit/>
          </a:bodyPr>
          <a:lstStyle/>
          <a:p>
            <a:r>
              <a:rPr lang="tr-TR" dirty="0"/>
              <a:t>kalp hastalıklarının oluşmasına önler.</a:t>
            </a:r>
          </a:p>
        </p:txBody>
      </p:sp>
      <p:sp>
        <p:nvSpPr>
          <p:cNvPr id="13" name="Dikdörtgen 12"/>
          <p:cNvSpPr/>
          <p:nvPr/>
        </p:nvSpPr>
        <p:spPr>
          <a:xfrm>
            <a:off x="8893549" y="2874306"/>
            <a:ext cx="1272143" cy="369332"/>
          </a:xfrm>
          <a:prstGeom prst="rect">
            <a:avLst/>
          </a:prstGeom>
        </p:spPr>
        <p:txBody>
          <a:bodyPr wrap="none">
            <a:spAutoFit/>
          </a:bodyPr>
          <a:lstStyle/>
          <a:p>
            <a:r>
              <a:rPr lang="tr-TR" dirty="0"/>
              <a:t>yardımcıdır.</a:t>
            </a:r>
          </a:p>
        </p:txBody>
      </p:sp>
      <p:sp>
        <p:nvSpPr>
          <p:cNvPr id="14" name="Dikdörtgen 13"/>
          <p:cNvSpPr/>
          <p:nvPr/>
        </p:nvSpPr>
        <p:spPr>
          <a:xfrm>
            <a:off x="8652424" y="4011821"/>
            <a:ext cx="2069221" cy="369332"/>
          </a:xfrm>
          <a:prstGeom prst="rect">
            <a:avLst/>
          </a:prstGeom>
        </p:spPr>
        <p:txBody>
          <a:bodyPr wrap="none">
            <a:spAutoFit/>
          </a:bodyPr>
          <a:lstStyle/>
          <a:p>
            <a:r>
              <a:rPr lang="tr-TR" dirty="0"/>
              <a:t>kanser riskini azaltır.</a:t>
            </a:r>
          </a:p>
        </p:txBody>
      </p:sp>
      <p:sp>
        <p:nvSpPr>
          <p:cNvPr id="15" name="Dikdörtgen 14"/>
          <p:cNvSpPr/>
          <p:nvPr/>
        </p:nvSpPr>
        <p:spPr>
          <a:xfrm>
            <a:off x="8875144" y="5152196"/>
            <a:ext cx="1123256" cy="369332"/>
          </a:xfrm>
          <a:prstGeom prst="rect">
            <a:avLst/>
          </a:prstGeom>
        </p:spPr>
        <p:txBody>
          <a:bodyPr wrap="none">
            <a:spAutoFit/>
          </a:bodyPr>
          <a:lstStyle/>
          <a:p>
            <a:r>
              <a:rPr lang="tr-TR" dirty="0"/>
              <a:t>önemlidir.</a:t>
            </a:r>
          </a:p>
        </p:txBody>
      </p:sp>
      <p:pic>
        <p:nvPicPr>
          <p:cNvPr id="16" name="Resim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995" y="628987"/>
            <a:ext cx="4486901" cy="5630061"/>
          </a:xfrm>
          <a:prstGeom prst="rect">
            <a:avLst/>
          </a:prstGeom>
        </p:spPr>
      </p:pic>
    </p:spTree>
    <p:extLst>
      <p:ext uri="{BB962C8B-B14F-4D97-AF65-F5344CB8AC3E}">
        <p14:creationId xmlns:p14="http://schemas.microsoft.com/office/powerpoint/2010/main" val="1596748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42819"/>
          <a:stretch/>
        </p:blipFill>
        <p:spPr>
          <a:xfrm>
            <a:off x="79485" y="1145406"/>
            <a:ext cx="3117896" cy="4461307"/>
          </a:xfrm>
          <a:prstGeom prst="rect">
            <a:avLst/>
          </a:prstGeom>
        </p:spPr>
      </p:pic>
      <p:sp>
        <p:nvSpPr>
          <p:cNvPr id="3" name="İçerik Yer Tutucusu 2"/>
          <p:cNvSpPr>
            <a:spLocks noGrp="1"/>
          </p:cNvSpPr>
          <p:nvPr>
            <p:ph idx="1"/>
          </p:nvPr>
        </p:nvSpPr>
        <p:spPr>
          <a:xfrm>
            <a:off x="2723949" y="2271562"/>
            <a:ext cx="8941870" cy="2473693"/>
          </a:xfrm>
          <a:gradFill>
            <a:gsLst>
              <a:gs pos="0">
                <a:schemeClr val="accent6">
                  <a:lumMod val="60000"/>
                  <a:lumOff val="40000"/>
                </a:schemeClr>
              </a:gs>
              <a:gs pos="12358">
                <a:schemeClr val="accent6">
                  <a:lumMod val="40000"/>
                  <a:lumOff val="60000"/>
                </a:schemeClr>
              </a:gs>
              <a:gs pos="74000">
                <a:schemeClr val="accent6">
                  <a:lumMod val="40000"/>
                  <a:lumOff val="60000"/>
                </a:schemeClr>
              </a:gs>
              <a:gs pos="83000">
                <a:schemeClr val="accent6">
                  <a:lumMod val="20000"/>
                  <a:lumOff val="80000"/>
                </a:schemeClr>
              </a:gs>
              <a:gs pos="100000">
                <a:schemeClr val="bg1"/>
              </a:gs>
            </a:gsLst>
            <a:lin ang="5400000" scaled="1"/>
          </a:gradFill>
        </p:spPr>
        <p:txBody>
          <a:bodyPr/>
          <a:lstStyle/>
          <a:p>
            <a:pPr marL="0" indent="0" algn="ctr">
              <a:buNone/>
            </a:pPr>
            <a:r>
              <a:rPr lang="tr-TR" dirty="0"/>
              <a:t>Vitaminler, mineraller, karbonhidrat (nişasta ve lif) ve diğer besin öğelerinden zengin olmakla beraber, az miktarda protein ve yağ içerirler. Tahıllar özellikle E vitamini ve B grubu (B12 hariç) vitaminlerinden zengindir ve B1 vitamininin en iyi kaynağıdır.</a:t>
            </a:r>
          </a:p>
        </p:txBody>
      </p:sp>
    </p:spTree>
    <p:extLst>
      <p:ext uri="{BB962C8B-B14F-4D97-AF65-F5344CB8AC3E}">
        <p14:creationId xmlns:p14="http://schemas.microsoft.com/office/powerpoint/2010/main" val="1159634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ağ Ok 9"/>
          <p:cNvSpPr/>
          <p:nvPr/>
        </p:nvSpPr>
        <p:spPr>
          <a:xfrm>
            <a:off x="4293665" y="1090739"/>
            <a:ext cx="4320945" cy="469240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3" name="İçerik Yer Tutucusu 2"/>
          <p:cNvSpPr>
            <a:spLocks noGrp="1"/>
          </p:cNvSpPr>
          <p:nvPr>
            <p:ph idx="1"/>
          </p:nvPr>
        </p:nvSpPr>
        <p:spPr>
          <a:xfrm>
            <a:off x="4239489" y="2404833"/>
            <a:ext cx="3595255" cy="4351338"/>
          </a:xfrm>
        </p:spPr>
        <p:txBody>
          <a:bodyPr/>
          <a:lstStyle/>
          <a:p>
            <a:pPr marL="0" indent="0" algn="ctr">
              <a:buNone/>
            </a:pPr>
            <a:r>
              <a:rPr lang="tr-TR" dirty="0"/>
              <a:t>Beslenmenizdeki rafine tahılları tam tahıllar ile değiştirerek birçok hastalığın oluşma riskini azaltabilirsiniz.</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492" y="593924"/>
            <a:ext cx="2526913" cy="141922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833" y="2720850"/>
            <a:ext cx="2649202" cy="1788212"/>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208" y="4972428"/>
            <a:ext cx="2526913" cy="1656698"/>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6025" y="593924"/>
            <a:ext cx="1981034" cy="1521289"/>
          </a:xfrm>
          <a:prstGeom prst="rect">
            <a:avLst/>
          </a:prstGeom>
        </p:spPr>
      </p:pic>
      <p:pic>
        <p:nvPicPr>
          <p:cNvPr id="8" name="Resim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97269" y="2720850"/>
            <a:ext cx="2646900" cy="1859652"/>
          </a:xfrm>
          <a:prstGeom prst="rect">
            <a:avLst/>
          </a:prstGeom>
        </p:spPr>
      </p:pic>
      <p:pic>
        <p:nvPicPr>
          <p:cNvPr id="9" name="Resim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88118" y="4972428"/>
            <a:ext cx="2478941" cy="1621430"/>
          </a:xfrm>
          <a:prstGeom prst="rect">
            <a:avLst/>
          </a:prstGeom>
        </p:spPr>
      </p:pic>
    </p:spTree>
    <p:extLst>
      <p:ext uri="{BB962C8B-B14F-4D97-AF65-F5344CB8AC3E}">
        <p14:creationId xmlns:p14="http://schemas.microsoft.com/office/powerpoint/2010/main" val="2386621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224636"/>
            <a:ext cx="4565073" cy="4351338"/>
          </a:xfrm>
        </p:spPr>
        <p:txBody>
          <a:bodyPr/>
          <a:lstStyle/>
          <a:p>
            <a:pPr marL="0" indent="0" algn="ctr">
              <a:buNone/>
            </a:pPr>
            <a:r>
              <a:rPr lang="tr-TR" dirty="0"/>
              <a:t>Buğdaygiller ailesine ait bitkilerin tohumlarına tahıl denilmektedir. Tahılların bir diğer ismi ise hububattır. Tahıl taneleri bitkilerin kuru meyvesidir.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0680" y="664211"/>
            <a:ext cx="5525271" cy="5363323"/>
          </a:xfrm>
          <a:prstGeom prst="rect">
            <a:avLst/>
          </a:prstGeom>
        </p:spPr>
      </p:pic>
    </p:spTree>
    <p:extLst>
      <p:ext uri="{BB962C8B-B14F-4D97-AF65-F5344CB8AC3E}">
        <p14:creationId xmlns:p14="http://schemas.microsoft.com/office/powerpoint/2010/main" val="3494130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KAYNAK</a:t>
            </a:r>
          </a:p>
        </p:txBody>
      </p:sp>
      <p:sp>
        <p:nvSpPr>
          <p:cNvPr id="3" name="İçerik Yer Tutucusu 2"/>
          <p:cNvSpPr>
            <a:spLocks noGrp="1"/>
          </p:cNvSpPr>
          <p:nvPr>
            <p:ph idx="1"/>
          </p:nvPr>
        </p:nvSpPr>
        <p:spPr/>
        <p:txBody>
          <a:bodyPr>
            <a:normAutofit/>
          </a:bodyPr>
          <a:lstStyle/>
          <a:p>
            <a:r>
              <a:rPr lang="tr-TR" sz="1200" dirty="0"/>
              <a:t>Köse Ö., Mut Z., Tahıl ve Tahıl Ürünlerinin İnsan Beslenmesi ve Sağlık Açısından Önemi, Yozgat’ta Tahılların Durumu, III Uluslararası Bozok Sempozyumu, 2018.</a:t>
            </a:r>
          </a:p>
          <a:p>
            <a:r>
              <a:rPr lang="tr-TR" sz="1200" dirty="0"/>
              <a:t>KARAOĞLU, M. M., &amp; KOTANCILAR, H. G. (2011). TAHIL ÜRÜNLERİNİN SAĞLIĞIMIZ AÇISINDAN ÖNEMİ / THE PROPERTY OF CEREAL FOODS IN HUMAN HEALTH. Atatürk Üniversitesi Ziraat Fakültesi Dergisi, 32(1).</a:t>
            </a:r>
          </a:p>
        </p:txBody>
      </p:sp>
    </p:spTree>
    <p:extLst>
      <p:ext uri="{BB962C8B-B14F-4D97-AF65-F5344CB8AC3E}">
        <p14:creationId xmlns:p14="http://schemas.microsoft.com/office/powerpoint/2010/main" val="1767663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835381" y="1763172"/>
            <a:ext cx="6499167" cy="3749647"/>
          </a:xfrm>
        </p:spPr>
        <p:txBody>
          <a:bodyPr/>
          <a:lstStyle/>
          <a:p>
            <a:pPr marL="0" indent="0" algn="ctr">
              <a:buNone/>
            </a:pPr>
            <a:r>
              <a:rPr lang="tr-TR" dirty="0"/>
              <a:t>Tahıllarının neredeyse tamamı hem insan hem hayvan beslenmesinde kullanılmaktadır. </a:t>
            </a:r>
          </a:p>
          <a:p>
            <a:pPr marL="0" indent="0" algn="ctr">
              <a:buNone/>
            </a:pPr>
            <a:endParaRPr lang="tr-TR" dirty="0"/>
          </a:p>
          <a:p>
            <a:pPr marL="0" indent="0" algn="ctr">
              <a:buNone/>
            </a:pPr>
            <a:r>
              <a:rPr lang="tr-TR" dirty="0"/>
              <a:t>Kolay temin edilmesi, erken bozulmaması, enerji kaynağı olması, doyurucu özelliği olmasından dolayı tahıllar çok tüketilir.</a:t>
            </a:r>
          </a:p>
          <a:p>
            <a:endParaRPr lang="tr-TR" dirty="0"/>
          </a:p>
        </p:txBody>
      </p:sp>
      <p:pic>
        <p:nvPicPr>
          <p:cNvPr id="1026" name="Picture 2" descr="https://www.diyetasistan.com/storage/page-image/shares/Beslenme%20-%205/Healthy-Whole-Grains-oatmeal-brown-rice-etc.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34690" y="1134688"/>
            <a:ext cx="6858001" cy="458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703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765989" cy="4478269"/>
          </a:xfrm>
          <a:prstGeom prst="rect">
            <a:avLst/>
          </a:prstGeom>
        </p:spPr>
      </p:pic>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426010" y="0"/>
            <a:ext cx="3765989" cy="4478269"/>
          </a:xfrm>
          <a:prstGeom prst="rect">
            <a:avLst/>
          </a:prstGeom>
        </p:spPr>
      </p:pic>
      <p:sp>
        <p:nvSpPr>
          <p:cNvPr id="3" name="İçerik Yer Tutucusu 2"/>
          <p:cNvSpPr>
            <a:spLocks noGrp="1"/>
          </p:cNvSpPr>
          <p:nvPr>
            <p:ph idx="1"/>
          </p:nvPr>
        </p:nvSpPr>
        <p:spPr>
          <a:xfrm>
            <a:off x="838200" y="2549768"/>
            <a:ext cx="10515600" cy="3492257"/>
          </a:xfrm>
        </p:spPr>
        <p:txBody>
          <a:bodyPr>
            <a:normAutofit/>
          </a:bodyPr>
          <a:lstStyle/>
          <a:p>
            <a:pPr marL="0" indent="0" algn="ctr">
              <a:buNone/>
            </a:pPr>
            <a:r>
              <a:rPr lang="tr-TR" dirty="0"/>
              <a:t>Bir tahıl tanesi 3 bölümden oluşmaktadır.</a:t>
            </a:r>
          </a:p>
        </p:txBody>
      </p:sp>
      <p:graphicFrame>
        <p:nvGraphicFramePr>
          <p:cNvPr id="4" name="Diyagram 3"/>
          <p:cNvGraphicFramePr/>
          <p:nvPr>
            <p:extLst>
              <p:ext uri="{D42A27DB-BD31-4B8C-83A1-F6EECF244321}">
                <p14:modId xmlns:p14="http://schemas.microsoft.com/office/powerpoint/2010/main" val="701194408"/>
              </p:ext>
            </p:extLst>
          </p:nvPr>
        </p:nvGraphicFramePr>
        <p:xfrm>
          <a:off x="2032000" y="2611315"/>
          <a:ext cx="8128000" cy="4098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8055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KEPEK </a:t>
            </a:r>
          </a:p>
        </p:txBody>
      </p:sp>
      <p:sp>
        <p:nvSpPr>
          <p:cNvPr id="3" name="İçerik Yer Tutucusu 2"/>
          <p:cNvSpPr>
            <a:spLocks noGrp="1"/>
          </p:cNvSpPr>
          <p:nvPr>
            <p:ph idx="1"/>
          </p:nvPr>
        </p:nvSpPr>
        <p:spPr>
          <a:xfrm>
            <a:off x="838200" y="2733575"/>
            <a:ext cx="4731327" cy="3443388"/>
          </a:xfrm>
        </p:spPr>
        <p:txBody>
          <a:bodyPr/>
          <a:lstStyle/>
          <a:p>
            <a:r>
              <a:rPr lang="tr-TR" dirty="0"/>
              <a:t>Tanenin en dış kısmı kepektir ve tahıllar işlemeye alındığı zaman öğütme sırasında kepek bölümü taneden ayrılır. </a:t>
            </a:r>
          </a:p>
          <a:p>
            <a:endParaRPr lang="tr-TR" dirty="0"/>
          </a:p>
        </p:txBody>
      </p:sp>
      <p:pic>
        <p:nvPicPr>
          <p:cNvPr id="2050" name="Picture 2" descr="https://promaksgrain.com/wp-content/uploads/2022/11/wheatbar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2407" y="0"/>
            <a:ext cx="643959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793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TOHUM </a:t>
            </a:r>
          </a:p>
        </p:txBody>
      </p:sp>
      <p:sp>
        <p:nvSpPr>
          <p:cNvPr id="3" name="İçerik Yer Tutucusu 2"/>
          <p:cNvSpPr>
            <a:spLocks noGrp="1"/>
          </p:cNvSpPr>
          <p:nvPr>
            <p:ph idx="1"/>
          </p:nvPr>
        </p:nvSpPr>
        <p:spPr>
          <a:xfrm>
            <a:off x="838200" y="2319687"/>
            <a:ext cx="5552901" cy="3857275"/>
          </a:xfrm>
        </p:spPr>
        <p:txBody>
          <a:bodyPr/>
          <a:lstStyle/>
          <a:p>
            <a:r>
              <a:rPr lang="tr-TR" dirty="0"/>
              <a:t>Bir diğer kısım ise tohumdur. Tohum, tahıl tanesinin %2,5’ini oluşturur ve tahıl tanesinden yeni tanelerin oluşumunu sağlayan bölümdür. Tohum içerisinde yağ, mineraller, protein ve vitaminler yer alır. </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1385" y="546902"/>
            <a:ext cx="4486901" cy="5630061"/>
          </a:xfrm>
          <a:prstGeom prst="rect">
            <a:avLst/>
          </a:prstGeom>
        </p:spPr>
      </p:pic>
    </p:spTree>
    <p:extLst>
      <p:ext uri="{BB962C8B-B14F-4D97-AF65-F5344CB8AC3E}">
        <p14:creationId xmlns:p14="http://schemas.microsoft.com/office/powerpoint/2010/main" val="2734201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1.bp.blogspot.com/-rqPIDKBhj_s/Vo6DnobQXeI/AAAAAAAAAag/gspo6l8u0Gw/s1600/tahil.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317" y="1178561"/>
            <a:ext cx="6254683" cy="4998402"/>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p:cNvSpPr>
            <a:spLocks noGrp="1"/>
          </p:cNvSpPr>
          <p:nvPr>
            <p:ph type="title"/>
          </p:nvPr>
        </p:nvSpPr>
        <p:spPr/>
        <p:txBody>
          <a:bodyPr/>
          <a:lstStyle/>
          <a:p>
            <a:r>
              <a:rPr lang="tr-TR" b="1" dirty="0"/>
              <a:t>GÖVDE </a:t>
            </a:r>
          </a:p>
        </p:txBody>
      </p:sp>
      <p:sp>
        <p:nvSpPr>
          <p:cNvPr id="3" name="İçerik Yer Tutucusu 2"/>
          <p:cNvSpPr>
            <a:spLocks noGrp="1"/>
          </p:cNvSpPr>
          <p:nvPr>
            <p:ph idx="1"/>
          </p:nvPr>
        </p:nvSpPr>
        <p:spPr>
          <a:xfrm>
            <a:off x="838200" y="2425565"/>
            <a:ext cx="5595851" cy="3751397"/>
          </a:xfrm>
        </p:spPr>
        <p:txBody>
          <a:bodyPr/>
          <a:lstStyle/>
          <a:p>
            <a:r>
              <a:rPr lang="tr-TR" dirty="0"/>
              <a:t>Tahıl tanesinin en büyük bölümünü oluşturan gövde kısmı vardır. Tanenin %85’lik kısmını oluşturur. Bu kısım nişastanın en çok bulunduğu yerdir. Bu nedenle de enerji deposudur.</a:t>
            </a:r>
          </a:p>
          <a:p>
            <a:endParaRPr lang="tr-TR" dirty="0"/>
          </a:p>
        </p:txBody>
      </p:sp>
    </p:spTree>
    <p:extLst>
      <p:ext uri="{BB962C8B-B14F-4D97-AF65-F5344CB8AC3E}">
        <p14:creationId xmlns:p14="http://schemas.microsoft.com/office/powerpoint/2010/main" val="4249635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0437" y="2079056"/>
            <a:ext cx="7852611" cy="4778943"/>
          </a:xfrm>
          <a:prstGeom prst="rect">
            <a:avLst/>
          </a:prstGeom>
        </p:spPr>
      </p:pic>
      <p:sp>
        <p:nvSpPr>
          <p:cNvPr id="2" name="Unvan 1"/>
          <p:cNvSpPr>
            <a:spLocks noGrp="1"/>
          </p:cNvSpPr>
          <p:nvPr>
            <p:ph type="title"/>
          </p:nvPr>
        </p:nvSpPr>
        <p:spPr/>
        <p:txBody>
          <a:bodyPr/>
          <a:lstStyle/>
          <a:p>
            <a:r>
              <a:rPr lang="tr-TR" b="1" cap="all" dirty="0"/>
              <a:t>TAHIL ÜRÜNLERİ NELERDİR?</a:t>
            </a:r>
            <a:br>
              <a:rPr lang="tr-TR" b="1" cap="all" dirty="0"/>
            </a:br>
            <a:endParaRPr lang="tr-TR" dirty="0"/>
          </a:p>
        </p:txBody>
      </p:sp>
      <p:sp>
        <p:nvSpPr>
          <p:cNvPr id="3" name="İçerik Yer Tutucusu 2"/>
          <p:cNvSpPr>
            <a:spLocks noGrp="1"/>
          </p:cNvSpPr>
          <p:nvPr>
            <p:ph idx="1"/>
          </p:nvPr>
        </p:nvSpPr>
        <p:spPr>
          <a:xfrm>
            <a:off x="838200" y="1604244"/>
            <a:ext cx="10515600" cy="4351338"/>
          </a:xfrm>
        </p:spPr>
        <p:txBody>
          <a:bodyPr>
            <a:normAutofit/>
          </a:bodyPr>
          <a:lstStyle/>
          <a:p>
            <a:r>
              <a:rPr lang="tr-TR" dirty="0"/>
              <a:t>En çok tüketilen tahıl ürünleri arasında buğday, arpa, çavdar, mısır, pirinç, darı ve yulaf yer almaktadır. Bu ürünlerden elde edilen ürünler de tahıl ürünleri arasında sayılmaktadır. </a:t>
            </a:r>
          </a:p>
          <a:p>
            <a:endParaRPr lang="tr-TR" dirty="0"/>
          </a:p>
          <a:p>
            <a:endParaRPr lang="tr-TR" dirty="0"/>
          </a:p>
        </p:txBody>
      </p:sp>
    </p:spTree>
    <p:extLst>
      <p:ext uri="{BB962C8B-B14F-4D97-AF65-F5344CB8AC3E}">
        <p14:creationId xmlns:p14="http://schemas.microsoft.com/office/powerpoint/2010/main" val="2482699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BUĞDAY</a:t>
            </a:r>
          </a:p>
        </p:txBody>
      </p:sp>
      <p:sp>
        <p:nvSpPr>
          <p:cNvPr id="3" name="İçerik Yer Tutucusu 2"/>
          <p:cNvSpPr>
            <a:spLocks noGrp="1"/>
          </p:cNvSpPr>
          <p:nvPr>
            <p:ph idx="1"/>
          </p:nvPr>
        </p:nvSpPr>
        <p:spPr>
          <a:xfrm>
            <a:off x="5091764" y="4283241"/>
            <a:ext cx="6887677" cy="2230605"/>
          </a:xfrm>
        </p:spPr>
        <p:txBody>
          <a:bodyPr>
            <a:normAutofit lnSpcReduction="10000"/>
          </a:bodyPr>
          <a:lstStyle/>
          <a:p>
            <a:pPr marL="0" indent="0" algn="ctr">
              <a:buNone/>
            </a:pPr>
            <a:r>
              <a:rPr lang="tr-TR" dirty="0"/>
              <a:t>Tahıllar içinde en çok tüketilen buğday, Türk insanının temel gıdası olan ekmek ve diğer hamur işlerinin hammaddesidir. Geleneksel olarak tüketilen yufka, bazlama, erişte, kuskus, pide vb. unlu mamuller de buğdaydan elde edilmektedir.</a:t>
            </a:r>
          </a:p>
          <a:p>
            <a:endParaRPr lang="tr-TR" dirty="0"/>
          </a:p>
        </p:txBody>
      </p:sp>
    </p:spTree>
    <p:extLst>
      <p:ext uri="{BB962C8B-B14F-4D97-AF65-F5344CB8AC3E}">
        <p14:creationId xmlns:p14="http://schemas.microsoft.com/office/powerpoint/2010/main" val="381695448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642</Words>
  <Application>Microsoft Office PowerPoint</Application>
  <PresentationFormat>Geniş ekran</PresentationFormat>
  <Paragraphs>50</Paragraphs>
  <Slides>20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20</vt:i4>
      </vt:variant>
    </vt:vector>
  </HeadingPairs>
  <TitlesOfParts>
    <vt:vector size="25" baseType="lpstr">
      <vt:lpstr>Arial</vt:lpstr>
      <vt:lpstr>Calibri</vt:lpstr>
      <vt:lpstr>Calibri Light</vt:lpstr>
      <vt:lpstr>Ink Free</vt:lpstr>
      <vt:lpstr>Office Teması</vt:lpstr>
      <vt:lpstr>PowerPoint Sunusu</vt:lpstr>
      <vt:lpstr>PowerPoint Sunusu</vt:lpstr>
      <vt:lpstr>PowerPoint Sunusu</vt:lpstr>
      <vt:lpstr>PowerPoint Sunusu</vt:lpstr>
      <vt:lpstr>KEPEK </vt:lpstr>
      <vt:lpstr>TOHUM </vt:lpstr>
      <vt:lpstr>GÖVDE </vt:lpstr>
      <vt:lpstr>TAHIL ÜRÜNLERİ NELERDİR? </vt:lpstr>
      <vt:lpstr>BUĞDAY</vt:lpstr>
      <vt:lpstr>YULAF</vt:lpstr>
      <vt:lpstr>ARPA VE MISIR</vt:lpstr>
      <vt:lpstr>PİRİNÇ</vt:lpstr>
      <vt:lpstr>TAM TAHILLAR</vt:lpstr>
      <vt:lpstr>TAM TAHIL NEDİR?</vt:lpstr>
      <vt:lpstr>TAM TAHILIN FAYDALARI  NELERDİR?</vt:lpstr>
      <vt:lpstr>PowerPoint Sunusu</vt:lpstr>
      <vt:lpstr>PowerPoint Sunusu</vt:lpstr>
      <vt:lpstr>PowerPoint Sunusu</vt:lpstr>
      <vt:lpstr>PowerPoint Sunusu</vt:lpstr>
      <vt:lpstr>KAYNAK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TAHILLARIN BÜYÜME VE GELİŞME ÇAĞINDAKİ ÖNEMİ</dc:title>
  <dc:creator>GulnurYUKSEL</dc:creator>
  <cp:lastModifiedBy>İAL</cp:lastModifiedBy>
  <cp:revision>17</cp:revision>
  <dcterms:created xsi:type="dcterms:W3CDTF">2024-02-15T11:31:17Z</dcterms:created>
  <dcterms:modified xsi:type="dcterms:W3CDTF">2024-03-06T05:53:22Z</dcterms:modified>
</cp:coreProperties>
</file>