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png"/>
  <Override PartName="/ppt/media/image15.jpg" ContentType="image/png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1" r:id="rId4"/>
    <p:sldId id="261" r:id="rId5"/>
    <p:sldId id="263" r:id="rId6"/>
    <p:sldId id="259" r:id="rId7"/>
    <p:sldId id="258" r:id="rId8"/>
    <p:sldId id="267" r:id="rId9"/>
    <p:sldId id="270" r:id="rId10"/>
    <p:sldId id="27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0" r:id="rId21"/>
    <p:sldId id="26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3AB0-D0A6-4AFF-9F0E-0A077D9B5C6E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CE7D-7199-4D91-8DE8-A5B1F13665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78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CE7D-7199-4D91-8DE8-A5B1F13665C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01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5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2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1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8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3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19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57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1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A4C7-85B8-4D8F-B9A2-B22C8DF2EFAF}" type="datetimeFigureOut">
              <a:rPr lang="tr-TR" smtClean="0"/>
              <a:t>6.03.2024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D2EB-3CF2-43B5-858E-DA1408228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89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0" b="34745"/>
          <a:stretch/>
        </p:blipFill>
        <p:spPr>
          <a:xfrm rot="16200000">
            <a:off x="8631558" y="2409825"/>
            <a:ext cx="5962650" cy="1143000"/>
          </a:xfrm>
          <a:prstGeom prst="rect">
            <a:avLst/>
          </a:prstGeom>
        </p:spPr>
      </p:pic>
      <p:sp>
        <p:nvSpPr>
          <p:cNvPr id="4" name="Akış Çizelgesi: Gecikme 3"/>
          <p:cNvSpPr/>
          <p:nvPr/>
        </p:nvSpPr>
        <p:spPr>
          <a:xfrm flipH="1">
            <a:off x="10410092" y="5407633"/>
            <a:ext cx="1781908" cy="1450365"/>
          </a:xfrm>
          <a:prstGeom prst="flowChartDela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>
              <a:solidFill>
                <a:srgbClr val="C0000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95540" y="5712689"/>
            <a:ext cx="1178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Ink Free" panose="03080402000500000000" pitchFamily="66" charset="0"/>
              </a:rPr>
              <a:t>Diyetisyen </a:t>
            </a:r>
            <a:br>
              <a:rPr lang="tr-TR" sz="16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tr-TR" sz="1600" b="1" dirty="0">
                <a:solidFill>
                  <a:schemeClr val="bg1"/>
                </a:solidFill>
                <a:latin typeface="Ink Free" panose="03080402000500000000" pitchFamily="66" charset="0"/>
              </a:rPr>
              <a:t>Gülnur YÜKSEL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8172"/>
          <a:stretch/>
        </p:blipFill>
        <p:spPr>
          <a:xfrm>
            <a:off x="10330964" y="5610004"/>
            <a:ext cx="1039815" cy="1045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7" y="-2"/>
            <a:ext cx="5212080" cy="6858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0" b="34745"/>
          <a:stretch/>
        </p:blipFill>
        <p:spPr>
          <a:xfrm rot="16200000" flipV="1">
            <a:off x="-2757859" y="2763708"/>
            <a:ext cx="6857998" cy="133058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082600" y="1389185"/>
            <a:ext cx="5996247" cy="4220819"/>
          </a:xfrm>
        </p:spPr>
        <p:txBody>
          <a:bodyPr>
            <a:normAutofit/>
          </a:bodyPr>
          <a:lstStyle/>
          <a:p>
            <a:r>
              <a:rPr lang="tr-TR" b="1" dirty="0">
                <a:latin typeface="Castellar" panose="020A0402060406010301" pitchFamily="18" charset="0"/>
              </a:rPr>
              <a:t>22 MART </a:t>
            </a:r>
            <a:br>
              <a:rPr lang="tr-TR" b="1" dirty="0">
                <a:latin typeface="Castellar" panose="020A0402060406010301" pitchFamily="18" charset="0"/>
              </a:rPr>
            </a:br>
            <a:r>
              <a:rPr lang="tr-TR" b="1" dirty="0">
                <a:latin typeface="Castellar" panose="020A0402060406010301" pitchFamily="18" charset="0"/>
              </a:rPr>
              <a:t>DÜNYA SU GÜNÜ</a:t>
            </a:r>
            <a:br>
              <a:rPr lang="tr-TR" b="1" dirty="0">
                <a:latin typeface="Castellar" panose="020A0402060406010301" pitchFamily="18" charset="0"/>
              </a:rPr>
            </a:br>
            <a:r>
              <a:rPr lang="tr-TR" b="1" dirty="0">
                <a:latin typeface="Castellar" panose="020A0402060406010301" pitchFamily="18" charset="0"/>
              </a:rPr>
              <a:t>-</a:t>
            </a:r>
            <a:br>
              <a:rPr lang="tr-TR" b="1" dirty="0">
                <a:latin typeface="Castellar" panose="020A0402060406010301" pitchFamily="18" charset="0"/>
              </a:rPr>
            </a:br>
            <a:r>
              <a:rPr lang="tr-TR" b="1" dirty="0">
                <a:latin typeface="Castellar" panose="020A0402060406010301" pitchFamily="18" charset="0"/>
              </a:rPr>
              <a:t>su tüketimi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9460524" y="437857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559562" y="4378570"/>
            <a:ext cx="74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19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4" y="589084"/>
            <a:ext cx="7102624" cy="581123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85372" y="3385038"/>
            <a:ext cx="4672428" cy="274821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Vücutta bulunan sıvının korunması için, günlük sıvı alımının günlük sıvı kaybına eşit şekilde gerçekleşmesi gerekir.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701108" y="3385038"/>
            <a:ext cx="5181600" cy="184126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Bu temel sıvı dengesinin bozulması durumunda ise, birtakım rahatsızlıklar ortaya çıkmaktadır.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.123rf.com/450wm/svetlanakazakova/svetlanakazakova1610/svetlanakazakova161000030/67373488-k%C3%BC%C3%A7%C3%BCk-k%C4%B1z-i%C3%A7ki-su-sa%C4%9Fl%C4%B1kl%C4%B1-bir-ya%C5%9Fam-tarz%C4%B1n%C4%B1n-kavram%C4%B1-vekt%C3%B6r-%C3%A7iz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" y="269124"/>
            <a:ext cx="6588876" cy="65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172200" y="1379912"/>
            <a:ext cx="5181600" cy="3642937"/>
          </a:xfrm>
        </p:spPr>
        <p:txBody>
          <a:bodyPr/>
          <a:lstStyle/>
          <a:p>
            <a:pPr marL="0" indent="0" algn="r">
              <a:buNone/>
            </a:pPr>
            <a:r>
              <a:rPr lang="tr-TR" dirty="0"/>
              <a:t>Yetersiz sıvı tüketiminin insan sağlığını olumsuz etkilediği bilinmektedir.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7032566" y="4438995"/>
            <a:ext cx="4321233" cy="1737967"/>
          </a:xfrm>
        </p:spPr>
        <p:txBody>
          <a:bodyPr/>
          <a:lstStyle/>
          <a:p>
            <a:pPr marL="0" indent="0" algn="r">
              <a:buNone/>
            </a:pPr>
            <a:r>
              <a:rPr lang="tr-TR" dirty="0"/>
              <a:t>Su tüketiminin hafif derecede azalmasıyla insan vücudunda oluşan değişiklikler şunlardır:</a:t>
            </a:r>
          </a:p>
          <a:p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10972800" y="6217919"/>
            <a:ext cx="914400" cy="6400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6439" y="1482726"/>
            <a:ext cx="5190392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Ağızda kuruluk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Ateş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İdrar çıkışının azalması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Kas güçsüzlüğü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1"/>
          <a:stretch/>
        </p:blipFill>
        <p:spPr>
          <a:xfrm>
            <a:off x="731520" y="1089002"/>
            <a:ext cx="1845043" cy="18869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9" y="4172573"/>
            <a:ext cx="2404073" cy="240407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31" y="536331"/>
            <a:ext cx="4338959" cy="604031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01" y="2852651"/>
            <a:ext cx="3831994" cy="3831994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156438" y="1482726"/>
            <a:ext cx="6207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Baş ağrısı ya da baş dönmesi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Kısa ve uzun süreli hafızada zayıflık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Algıların zayıflaması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Uyku hali, hafif sersemlik ve yorgunluk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Kalp atımında hızlanma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0" y="311545"/>
            <a:ext cx="2825288" cy="367908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vecteezy.com/ti/vecteur-libre/t1/26782223-dessin-anime-dessin-de-en-buvant-l-eau-vectori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"/>
          <a:stretch/>
        </p:blipFill>
        <p:spPr bwMode="auto">
          <a:xfrm>
            <a:off x="3275533" y="1995852"/>
            <a:ext cx="4651720" cy="43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19793" y="478963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Bireyin bu belirtilerin farkına varması ve su tüketimini artırması gerekir. Bu belirtiler su tüketmeye başlamakla yok olmaya başlamaktadır.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8801793" y="3790604"/>
            <a:ext cx="3390207" cy="297943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Eğer hala suyun yetersiz tüketimi varsa ileri derecede susuzluk oluşur ve ortaya çıkabilecek sorunlar şunlardır:</a:t>
            </a:r>
          </a:p>
        </p:txBody>
      </p:sp>
      <p:sp>
        <p:nvSpPr>
          <p:cNvPr id="8" name="Sağ Ok 7"/>
          <p:cNvSpPr/>
          <p:nvPr/>
        </p:nvSpPr>
        <p:spPr>
          <a:xfrm>
            <a:off x="10972800" y="6217919"/>
            <a:ext cx="914400" cy="6400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" y="2363340"/>
            <a:ext cx="3849953" cy="4105553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156439" y="1482726"/>
            <a:ext cx="5190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Aşırı susama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Ağız ve ciltte aşırı kuruma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Vücut sıcaklığının artması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Terlemenin azalması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Tansiyon düşüklüğü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1850" y="642137"/>
            <a:ext cx="2975154" cy="37739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65" y="1798100"/>
            <a:ext cx="2285630" cy="41382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082"/>
            <a:ext cx="4126192" cy="4763982"/>
          </a:xfrm>
          <a:prstGeom prst="rect">
            <a:avLst/>
          </a:prstGeom>
        </p:spPr>
      </p:pic>
      <p:sp>
        <p:nvSpPr>
          <p:cNvPr id="4" name="İçerik Yer Tutucusu 2"/>
          <p:cNvSpPr txBox="1">
            <a:spLocks/>
          </p:cNvSpPr>
          <p:nvPr/>
        </p:nvSpPr>
        <p:spPr>
          <a:xfrm>
            <a:off x="3156438" y="1482726"/>
            <a:ext cx="6831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Koyu sarı ya da kehribar rengi idrar gelmesi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İdrarın az gelmesi ya da hiç olmaması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Göz kürelerinde çökme meydana gelmesi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Sinirlilik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tr-TR" dirty="0"/>
              <a:t> Bilinç kaybı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47" y="4051714"/>
            <a:ext cx="2499706" cy="27286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33" y="3599825"/>
            <a:ext cx="5508567" cy="325817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Günlük Su Tüketimi ve Vücut Dengesi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Yetişkin bir insanın günlük su ihtiyacı yaklaşık olarak 2500 ml kadardır. bu miktar, sadece su ihtiyacıdır ve çay, kahve, meyve suyu gibi sıvı içeceklerden gelen suyu kapsamaz.</a:t>
            </a:r>
          </a:p>
          <a:p>
            <a:r>
              <a:rPr lang="tr-TR" dirty="0"/>
              <a:t>Hatta fazlaca tüketilen çay kahve gibi sıvılar vücuda su sağlamadığı gibi suyun atılımını da artırır. Bu nedenle diğer sıvıların alımı arttığında su tüketimini de artırmak gerekir.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5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itecenneti.com/kimya/wp-content/uploads/sites/16/2020/10/Su-ve-hayat-Canlilarda-Su-Orani-SiteCenn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5271"/>
            <a:ext cx="10204245" cy="46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2710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Erişkin bireyde günlük alınması gereken sıvı miktarı yaklaşık olarak 2500-3000 ml’dir. Bu miktarın ise en az 8 bardağı (1600 ml.) su olarak tüketilmelidir.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0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85" y="1213337"/>
            <a:ext cx="7190153" cy="404446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" y="964883"/>
            <a:ext cx="5212080" cy="521208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9033" y="2477192"/>
            <a:ext cx="6100156" cy="3583391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Su, insanın hayatını devam ettirebilmesi için en önemli ihtiyaçlardan biri olan canlılığın temel maddesidir. İnsanların suya olan ihtiyacı anne karnındayken başlar ve bir ömür boyu devam eder.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7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168519" y="1665193"/>
            <a:ext cx="4790342" cy="2912151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 dirty="0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 dirty="0">
              <a:solidFill>
                <a:srgbClr val="3366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62" y="720970"/>
            <a:ext cx="5964716" cy="48005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200" dirty="0"/>
              <a:t>DOĞAN, M. (2023). SÜRDÜRÜLEBİLİRLİK: SU VE SUYUN ÖNEMİ. Avrasya Sosyal Ve Ekonomi Araştırmaları Dergisi, 10(1), 176-192.</a:t>
            </a:r>
          </a:p>
          <a:p>
            <a:r>
              <a:rPr lang="tr-TR" sz="1200" dirty="0"/>
              <a:t>ERTUĞ N. HASTALARIN SU VE DİĞER SIVILARI TÜKETME DURUMU. Anadolu Hemşirelik ve Sağlık Bilimleri Dergisi. 2011;14(4):47-53. </a:t>
            </a:r>
          </a:p>
        </p:txBody>
      </p:sp>
    </p:spTree>
    <p:extLst>
      <p:ext uri="{BB962C8B-B14F-4D97-AF65-F5344CB8AC3E}">
        <p14:creationId xmlns:p14="http://schemas.microsoft.com/office/powerpoint/2010/main" val="301693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65" y="621069"/>
            <a:ext cx="6496957" cy="564911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0" y="2244436"/>
            <a:ext cx="5257800" cy="364989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Su insan için sanayi veya gündelik kullanımda bir enerji kaynağı olabildiği gibi beslenme, temizlik, hastalıktan korunma ve tedavi gibi birçok alanda da yer almaktadır.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89558" y="890140"/>
            <a:ext cx="40663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Su, insan vücudunda en fazla bulunan bileşiktir. Yetişkin bir insanın vücut ağırlığının % 50-70’i sudan oluşur.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7714210" y="1014152"/>
            <a:ext cx="4328160" cy="13389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Vücuttaki su, içindeki erimiş maddeler ile birlikte vücut sıvısını oluşturur.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0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56655" y="1644601"/>
            <a:ext cx="62255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İnsanlar genelde su içmek için susamayı beklemektedirler. Oysa su içmek için susama hissini beklememek gerekir. Çünkü, vücut susama noktasına geldiğinde susuzluk oluşmuş demektir.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838199" y="4638502"/>
            <a:ext cx="10467109" cy="191135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Vücuttaki toplam sıvının en az % 2’sinin kaybı vücudun susuz kaldığını gösterir.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>
          <a:xfrm>
            <a:off x="8357533" y="1503485"/>
            <a:ext cx="2177304" cy="284432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3534508" y="1110398"/>
            <a:ext cx="7617068" cy="4351338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sudan karşılarız.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195755" y="4182880"/>
            <a:ext cx="5957520" cy="23526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0" y="1031264"/>
            <a:ext cx="2102299" cy="21022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04" y="3165416"/>
            <a:ext cx="2705025" cy="36639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285"/>
            <a:ext cx="12192000" cy="46687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Ü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Su, vücut ısısının düzenlenmesinde önemli rol oynar.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Besinlerin sindirim ve emilimine yardımcı olur.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Kalori içermez, iştahı baskılar, bu nedenle kilo vermeye yardımcı olur.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Cildin nem dengesini sağlar.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285"/>
            <a:ext cx="12192000" cy="46687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Beyin, omurilik ve diğer organları dış etkenlerden korur.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Ağız, burun ve göz dokularının nemlendirir.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Solunuma yardımcı olur.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Metabolizmayı hızlandırır.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Ü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</a:p>
        </p:txBody>
      </p:sp>
    </p:spTree>
    <p:extLst>
      <p:ext uri="{BB962C8B-B14F-4D97-AF65-F5344CB8AC3E}">
        <p14:creationId xmlns:p14="http://schemas.microsoft.com/office/powerpoint/2010/main" val="410237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285"/>
            <a:ext cx="12192000" cy="466871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Atık ve zararlı maddelerin vücuttan atılmasına yardımcı olur.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Kan hacmi ve basıncını dengeler.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Oksijen ve besin öğelerini hücrelere taşır.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tr-TR" dirty="0"/>
              <a:t> Vücutta oluşan ödemlerin atılmasında rol oynar.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4788" r="21052" b="17260"/>
          <a:stretch/>
        </p:blipFill>
        <p:spPr>
          <a:xfrm>
            <a:off x="11305308" y="0"/>
            <a:ext cx="886692" cy="1385456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Ü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İ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Ö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</a:p>
        </p:txBody>
      </p:sp>
    </p:spTree>
    <p:extLst>
      <p:ext uri="{BB962C8B-B14F-4D97-AF65-F5344CB8AC3E}">
        <p14:creationId xmlns:p14="http://schemas.microsoft.com/office/powerpoint/2010/main" val="108731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638</Words>
  <Application>Microsoft Office PowerPoint</Application>
  <PresentationFormat>Geniş ekran</PresentationFormat>
  <Paragraphs>67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Castellar</vt:lpstr>
      <vt:lpstr>Courier New</vt:lpstr>
      <vt:lpstr>Ink Free</vt:lpstr>
      <vt:lpstr>Wingdings</vt:lpstr>
      <vt:lpstr>Office Teması</vt:lpstr>
      <vt:lpstr>22 MART  DÜNYA SU GÜNÜ - su tüketimi</vt:lpstr>
      <vt:lpstr>PowerPoint Sunusu</vt:lpstr>
      <vt:lpstr>PowerPoint Sunusu</vt:lpstr>
      <vt:lpstr>PowerPoint Sunusu</vt:lpstr>
      <vt:lpstr>PowerPoint Sunusu</vt:lpstr>
      <vt:lpstr>PowerPoint Sunusu</vt:lpstr>
      <vt:lpstr>SUYUN VÜCUTTAKİ ÖNEMİ VE GÖREVLERİ</vt:lpstr>
      <vt:lpstr>SUYUN VÜCUTTAKİ ÖNEMİ VE GÖREVLERİ</vt:lpstr>
      <vt:lpstr>SUYUN VÜCUTTAKİ ÖNEMİ VE GÖREVLERİ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Günlük Su Tüketimi ve Vücut Dengesi</vt:lpstr>
      <vt:lpstr>PowerPoint Sunusu</vt:lpstr>
      <vt:lpstr>PowerPoint Sunusu</vt:lpstr>
      <vt:lpstr>PowerPoint Sunusu</vt:lpstr>
      <vt:lpstr>KAYNAK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GulnurYUKSEL</dc:creator>
  <cp:lastModifiedBy>İAL</cp:lastModifiedBy>
  <cp:revision>15</cp:revision>
  <dcterms:created xsi:type="dcterms:W3CDTF">2024-02-23T11:09:47Z</dcterms:created>
  <dcterms:modified xsi:type="dcterms:W3CDTF">2024-03-06T05:35:33Z</dcterms:modified>
</cp:coreProperties>
</file>