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32" r:id="rId2"/>
  </p:sldMasterIdLst>
  <p:sldIdLst>
    <p:sldId id="256" r:id="rId3"/>
    <p:sldId id="257" r:id="rId4"/>
    <p:sldId id="258" r:id="rId5"/>
    <p:sldId id="259" r:id="rId6"/>
    <p:sldId id="260" r:id="rId7"/>
    <p:sldId id="293" r:id="rId8"/>
    <p:sldId id="273" r:id="rId9"/>
    <p:sldId id="274" r:id="rId10"/>
    <p:sldId id="294" r:id="rId11"/>
    <p:sldId id="275" r:id="rId12"/>
    <p:sldId id="276" r:id="rId13"/>
    <p:sldId id="287" r:id="rId14"/>
    <p:sldId id="290" r:id="rId15"/>
    <p:sldId id="272" r:id="rId16"/>
    <p:sldId id="291" r:id="rId17"/>
    <p:sldId id="286" r:id="rId18"/>
    <p:sldId id="292" r:id="rId19"/>
    <p:sldId id="279" r:id="rId20"/>
    <p:sldId id="280" r:id="rId21"/>
    <p:sldId id="289" r:id="rId22"/>
    <p:sldId id="281" r:id="rId23"/>
    <p:sldId id="306" r:id="rId24"/>
    <p:sldId id="263" r:id="rId25"/>
    <p:sldId id="308" r:id="rId26"/>
    <p:sldId id="264" r:id="rId27"/>
    <p:sldId id="312" r:id="rId28"/>
    <p:sldId id="310" r:id="rId29"/>
    <p:sldId id="266" r:id="rId30"/>
    <p:sldId id="269" r:id="rId31"/>
    <p:sldId id="309" r:id="rId32"/>
    <p:sldId id="311" r:id="rId33"/>
    <p:sldId id="271" r:id="rId34"/>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2CCE5"/>
    <a:srgbClr val="F3E5DC"/>
    <a:srgbClr val="ADE7E9"/>
    <a:srgbClr val="FFFFFF"/>
    <a:srgbClr val="FEFEFE"/>
    <a:srgbClr val="EDF1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B05C1F-93A1-4A73-92B0-B7D703274822}" type="doc">
      <dgm:prSet loTypeId="urn:microsoft.com/office/officeart/2005/8/layout/arrow3" loCatId="relationship" qsTypeId="urn:microsoft.com/office/officeart/2005/8/quickstyle/3d1" qsCatId="3D" csTypeId="urn:microsoft.com/office/officeart/2005/8/colors/accent6_5" csCatId="accent6" phldr="1"/>
      <dgm:spPr/>
      <dgm:t>
        <a:bodyPr/>
        <a:lstStyle/>
        <a:p>
          <a:endParaRPr lang="tr-TR"/>
        </a:p>
      </dgm:t>
    </dgm:pt>
    <dgm:pt modelId="{F1432379-6FB9-437B-8D72-FFD514E4FE19}">
      <dgm:prSet phldrT="[Metin]"/>
      <dgm:spPr/>
      <dgm:t>
        <a:bodyPr/>
        <a:lstStyle/>
        <a:p>
          <a:r>
            <a:rPr lang="tr-TR" dirty="0"/>
            <a:t> </a:t>
          </a:r>
        </a:p>
      </dgm:t>
    </dgm:pt>
    <dgm:pt modelId="{21E81E32-0026-48DA-9639-7C06A20A7831}" type="parTrans" cxnId="{E722DDA1-321F-47D6-9B5D-16A1E6EF770A}">
      <dgm:prSet/>
      <dgm:spPr/>
      <dgm:t>
        <a:bodyPr/>
        <a:lstStyle/>
        <a:p>
          <a:endParaRPr lang="tr-TR"/>
        </a:p>
      </dgm:t>
    </dgm:pt>
    <dgm:pt modelId="{088C795E-BC9F-46DE-B63A-12CC6356835D}" type="sibTrans" cxnId="{E722DDA1-321F-47D6-9B5D-16A1E6EF770A}">
      <dgm:prSet/>
      <dgm:spPr/>
      <dgm:t>
        <a:bodyPr/>
        <a:lstStyle/>
        <a:p>
          <a:endParaRPr lang="tr-TR"/>
        </a:p>
      </dgm:t>
    </dgm:pt>
    <dgm:pt modelId="{296746FD-D496-4B24-837E-14C11BB26E28}">
      <dgm:prSet phldrT="[Metin]"/>
      <dgm:spPr/>
      <dgm:t>
        <a:bodyPr/>
        <a:lstStyle/>
        <a:p>
          <a:r>
            <a:rPr lang="tr-TR" dirty="0"/>
            <a:t> </a:t>
          </a:r>
        </a:p>
      </dgm:t>
    </dgm:pt>
    <dgm:pt modelId="{7464463D-E553-4ED8-AF93-6F9337DC8B25}" type="parTrans" cxnId="{13B1B97A-3010-4D36-80EA-BD38FE042AB2}">
      <dgm:prSet/>
      <dgm:spPr/>
      <dgm:t>
        <a:bodyPr/>
        <a:lstStyle/>
        <a:p>
          <a:endParaRPr lang="tr-TR"/>
        </a:p>
      </dgm:t>
    </dgm:pt>
    <dgm:pt modelId="{DD6E538A-050E-4A59-8A94-5AC9BE9120C8}" type="sibTrans" cxnId="{13B1B97A-3010-4D36-80EA-BD38FE042AB2}">
      <dgm:prSet/>
      <dgm:spPr/>
      <dgm:t>
        <a:bodyPr/>
        <a:lstStyle/>
        <a:p>
          <a:endParaRPr lang="tr-TR"/>
        </a:p>
      </dgm:t>
    </dgm:pt>
    <dgm:pt modelId="{6453DE94-C820-4A5F-9ED0-12CEF0AE9DF3}" type="pres">
      <dgm:prSet presAssocID="{DEB05C1F-93A1-4A73-92B0-B7D703274822}" presName="compositeShape" presStyleCnt="0">
        <dgm:presLayoutVars>
          <dgm:chMax val="2"/>
          <dgm:dir/>
          <dgm:resizeHandles val="exact"/>
        </dgm:presLayoutVars>
      </dgm:prSet>
      <dgm:spPr/>
    </dgm:pt>
    <dgm:pt modelId="{67515599-7543-4DD9-9865-329E88886B59}" type="pres">
      <dgm:prSet presAssocID="{DEB05C1F-93A1-4A73-92B0-B7D703274822}" presName="divider" presStyleLbl="fgShp" presStyleIdx="0" presStyleCnt="1" custAng="21190652"/>
      <dgm:spPr/>
    </dgm:pt>
    <dgm:pt modelId="{551730E3-AD8A-4A5F-8425-E31CF543E6D7}" type="pres">
      <dgm:prSet presAssocID="{F1432379-6FB9-437B-8D72-FFD514E4FE19}" presName="downArrow" presStyleLbl="node1" presStyleIdx="0" presStyleCnt="2" custScaleX="162110" custScaleY="119807"/>
      <dgm:spPr/>
    </dgm:pt>
    <dgm:pt modelId="{DAF60891-5F54-4819-9916-E767CC008DAF}" type="pres">
      <dgm:prSet presAssocID="{F1432379-6FB9-437B-8D72-FFD514E4FE19}" presName="downArrowText" presStyleLbl="revTx" presStyleIdx="0" presStyleCnt="2">
        <dgm:presLayoutVars>
          <dgm:bulletEnabled val="1"/>
        </dgm:presLayoutVars>
      </dgm:prSet>
      <dgm:spPr/>
    </dgm:pt>
    <dgm:pt modelId="{EFE0EB6C-102D-4E41-A11E-917093408141}" type="pres">
      <dgm:prSet presAssocID="{296746FD-D496-4B24-837E-14C11BB26E28}" presName="upArrow" presStyleLbl="node1" presStyleIdx="1" presStyleCnt="2" custScaleX="150844" custScaleY="122774" custLinFactNeighborX="-2419" custLinFactNeighborY="-8321"/>
      <dgm:spPr/>
    </dgm:pt>
    <dgm:pt modelId="{2394E493-64AF-4D85-8049-505BCB73AAC3}" type="pres">
      <dgm:prSet presAssocID="{296746FD-D496-4B24-837E-14C11BB26E28}" presName="upArrowText" presStyleLbl="revTx" presStyleIdx="1" presStyleCnt="2">
        <dgm:presLayoutVars>
          <dgm:bulletEnabled val="1"/>
        </dgm:presLayoutVars>
      </dgm:prSet>
      <dgm:spPr/>
    </dgm:pt>
  </dgm:ptLst>
  <dgm:cxnLst>
    <dgm:cxn modelId="{E3DCAC59-9F80-4377-A880-26BD743A6CB3}" type="presOf" srcId="{296746FD-D496-4B24-837E-14C11BB26E28}" destId="{2394E493-64AF-4D85-8049-505BCB73AAC3}" srcOrd="0" destOrd="0" presId="urn:microsoft.com/office/officeart/2005/8/layout/arrow3"/>
    <dgm:cxn modelId="{13B1B97A-3010-4D36-80EA-BD38FE042AB2}" srcId="{DEB05C1F-93A1-4A73-92B0-B7D703274822}" destId="{296746FD-D496-4B24-837E-14C11BB26E28}" srcOrd="1" destOrd="0" parTransId="{7464463D-E553-4ED8-AF93-6F9337DC8B25}" sibTransId="{DD6E538A-050E-4A59-8A94-5AC9BE9120C8}"/>
    <dgm:cxn modelId="{83E99097-347A-426C-B96A-29A450015797}" type="presOf" srcId="{DEB05C1F-93A1-4A73-92B0-B7D703274822}" destId="{6453DE94-C820-4A5F-9ED0-12CEF0AE9DF3}" srcOrd="0" destOrd="0" presId="urn:microsoft.com/office/officeart/2005/8/layout/arrow3"/>
    <dgm:cxn modelId="{E722DDA1-321F-47D6-9B5D-16A1E6EF770A}" srcId="{DEB05C1F-93A1-4A73-92B0-B7D703274822}" destId="{F1432379-6FB9-437B-8D72-FFD514E4FE19}" srcOrd="0" destOrd="0" parTransId="{21E81E32-0026-48DA-9639-7C06A20A7831}" sibTransId="{088C795E-BC9F-46DE-B63A-12CC6356835D}"/>
    <dgm:cxn modelId="{963258BD-59D7-4B12-9253-65EE2E52F623}" type="presOf" srcId="{F1432379-6FB9-437B-8D72-FFD514E4FE19}" destId="{DAF60891-5F54-4819-9916-E767CC008DAF}" srcOrd="0" destOrd="0" presId="urn:microsoft.com/office/officeart/2005/8/layout/arrow3"/>
    <dgm:cxn modelId="{8AAB2BD0-920A-455C-90FD-5783C93C23E1}" type="presParOf" srcId="{6453DE94-C820-4A5F-9ED0-12CEF0AE9DF3}" destId="{67515599-7543-4DD9-9865-329E88886B59}" srcOrd="0" destOrd="0" presId="urn:microsoft.com/office/officeart/2005/8/layout/arrow3"/>
    <dgm:cxn modelId="{F1A261F9-2122-4462-8A75-0EA630908407}" type="presParOf" srcId="{6453DE94-C820-4A5F-9ED0-12CEF0AE9DF3}" destId="{551730E3-AD8A-4A5F-8425-E31CF543E6D7}" srcOrd="1" destOrd="0" presId="urn:microsoft.com/office/officeart/2005/8/layout/arrow3"/>
    <dgm:cxn modelId="{5D5581EB-DC7E-444F-877F-AADFF274F79A}" type="presParOf" srcId="{6453DE94-C820-4A5F-9ED0-12CEF0AE9DF3}" destId="{DAF60891-5F54-4819-9916-E767CC008DAF}" srcOrd="2" destOrd="0" presId="urn:microsoft.com/office/officeart/2005/8/layout/arrow3"/>
    <dgm:cxn modelId="{F16A6A77-BE33-404B-AF5D-D8E8FF226A72}" type="presParOf" srcId="{6453DE94-C820-4A5F-9ED0-12CEF0AE9DF3}" destId="{EFE0EB6C-102D-4E41-A11E-917093408141}" srcOrd="3" destOrd="0" presId="urn:microsoft.com/office/officeart/2005/8/layout/arrow3"/>
    <dgm:cxn modelId="{FD16E0C9-0018-4E4E-BEED-B5A4B6DDB65B}" type="presParOf" srcId="{6453DE94-C820-4A5F-9ED0-12CEF0AE9DF3}" destId="{2394E493-64AF-4D85-8049-505BCB73AAC3}" srcOrd="4" destOrd="0" presId="urn:microsoft.com/office/officeart/2005/8/layout/arrow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515599-7543-4DD9-9865-329E88886B59}">
      <dsp:nvSpPr>
        <dsp:cNvPr id="0" name=""/>
        <dsp:cNvSpPr/>
      </dsp:nvSpPr>
      <dsp:spPr>
        <a:xfrm rot="20890652">
          <a:off x="25868" y="1890705"/>
          <a:ext cx="8377936" cy="959400"/>
        </a:xfrm>
        <a:prstGeom prst="mathMinus">
          <a:avLst/>
        </a:prstGeom>
        <a:solidFill>
          <a:schemeClr val="accent6">
            <a:tint val="40000"/>
            <a:hueOff val="0"/>
            <a:satOff val="0"/>
            <a:lumOff val="0"/>
            <a:alphaOff val="0"/>
          </a:schemeClr>
        </a:solidFill>
        <a:ln>
          <a:noFill/>
        </a:ln>
        <a:effectLst>
          <a:outerShdw blurRad="57150" dist="19050" dir="5400000" algn="ctr" rotWithShape="0">
            <a:srgbClr val="000000">
              <a:alpha val="63000"/>
            </a:srgbClr>
          </a:outerShdw>
        </a:effectLst>
        <a:scene3d>
          <a:camera prst="orthographicFront"/>
          <a:lightRig rig="flat" dir="t"/>
        </a:scene3d>
        <a:sp3d z="190500" prstMaterial="plastic">
          <a:bevelT w="120900" h="88900"/>
          <a:bevelB w="88900" h="31750" prst="angle"/>
        </a:sp3d>
      </dsp:spPr>
      <dsp:style>
        <a:lnRef idx="0">
          <a:scrgbClr r="0" g="0" b="0"/>
        </a:lnRef>
        <a:fillRef idx="1">
          <a:scrgbClr r="0" g="0" b="0"/>
        </a:fillRef>
        <a:effectRef idx="3">
          <a:scrgbClr r="0" g="0" b="0"/>
        </a:effectRef>
        <a:fontRef idx="minor">
          <a:schemeClr val="lt1"/>
        </a:fontRef>
      </dsp:style>
    </dsp:sp>
    <dsp:sp modelId="{551730E3-AD8A-4A5F-8425-E31CF543E6D7}">
      <dsp:nvSpPr>
        <dsp:cNvPr id="0" name=""/>
        <dsp:cNvSpPr/>
      </dsp:nvSpPr>
      <dsp:spPr>
        <a:xfrm>
          <a:off x="226210" y="49238"/>
          <a:ext cx="4099602" cy="2271929"/>
        </a:xfrm>
        <a:prstGeom prst="downArrow">
          <a:avLst/>
        </a:prstGeom>
        <a:gradFill rotWithShape="0">
          <a:gsLst>
            <a:gs pos="0">
              <a:schemeClr val="accent6">
                <a:alpha val="90000"/>
                <a:hueOff val="0"/>
                <a:satOff val="0"/>
                <a:lumOff val="0"/>
                <a:alphaOff val="0"/>
                <a:tint val="94000"/>
                <a:satMod val="105000"/>
                <a:lumMod val="102000"/>
              </a:schemeClr>
            </a:gs>
            <a:gs pos="100000">
              <a:schemeClr val="accent6">
                <a:alpha val="90000"/>
                <a:hueOff val="0"/>
                <a:satOff val="0"/>
                <a:lumOff val="0"/>
                <a:alphaOff val="0"/>
                <a:shade val="74000"/>
                <a:satMod val="128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DAF60891-5F54-4819-9916-E767CC008DAF}">
      <dsp:nvSpPr>
        <dsp:cNvPr id="0" name=""/>
        <dsp:cNvSpPr/>
      </dsp:nvSpPr>
      <dsp:spPr>
        <a:xfrm>
          <a:off x="4467726" y="0"/>
          <a:ext cx="2697495" cy="19911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62280" tIns="462280" rIns="462280" bIns="462280" numCol="1" spcCol="1270" anchor="ctr" anchorCtr="0">
          <a:noAutofit/>
        </a:bodyPr>
        <a:lstStyle/>
        <a:p>
          <a:pPr marL="0" lvl="0" indent="0" algn="ctr" defTabSz="2889250">
            <a:lnSpc>
              <a:spcPct val="90000"/>
            </a:lnSpc>
            <a:spcBef>
              <a:spcPct val="0"/>
            </a:spcBef>
            <a:spcAft>
              <a:spcPct val="35000"/>
            </a:spcAft>
            <a:buNone/>
          </a:pPr>
          <a:r>
            <a:rPr lang="tr-TR" sz="6500" kern="1200" dirty="0"/>
            <a:t> </a:t>
          </a:r>
        </a:p>
      </dsp:txBody>
      <dsp:txXfrm>
        <a:off x="4467726" y="0"/>
        <a:ext cx="2697495" cy="1991141"/>
      </dsp:txXfrm>
    </dsp:sp>
    <dsp:sp modelId="{EFE0EB6C-102D-4E41-A11E-917093408141}">
      <dsp:nvSpPr>
        <dsp:cNvPr id="0" name=""/>
        <dsp:cNvSpPr/>
      </dsp:nvSpPr>
      <dsp:spPr>
        <a:xfrm>
          <a:off x="4185138" y="2233718"/>
          <a:ext cx="3814696" cy="2328193"/>
        </a:xfrm>
        <a:prstGeom prst="upArrow">
          <a:avLst/>
        </a:prstGeom>
        <a:gradFill rotWithShape="0">
          <a:gsLst>
            <a:gs pos="0">
              <a:schemeClr val="accent6">
                <a:alpha val="90000"/>
                <a:hueOff val="0"/>
                <a:satOff val="0"/>
                <a:lumOff val="0"/>
                <a:alphaOff val="-40000"/>
                <a:tint val="94000"/>
                <a:satMod val="105000"/>
                <a:lumMod val="102000"/>
              </a:schemeClr>
            </a:gs>
            <a:gs pos="100000">
              <a:schemeClr val="accent6">
                <a:alpha val="90000"/>
                <a:hueOff val="0"/>
                <a:satOff val="0"/>
                <a:lumOff val="0"/>
                <a:alphaOff val="-40000"/>
                <a:shade val="74000"/>
                <a:satMod val="128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2394E493-64AF-4D85-8049-505BCB73AAC3}">
      <dsp:nvSpPr>
        <dsp:cNvPr id="0" name=""/>
        <dsp:cNvSpPr/>
      </dsp:nvSpPr>
      <dsp:spPr>
        <a:xfrm>
          <a:off x="1264450" y="2749670"/>
          <a:ext cx="2697495" cy="19911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62280" tIns="462280" rIns="462280" bIns="462280" numCol="1" spcCol="1270" anchor="ctr" anchorCtr="0">
          <a:noAutofit/>
        </a:bodyPr>
        <a:lstStyle/>
        <a:p>
          <a:pPr marL="0" lvl="0" indent="0" algn="ctr" defTabSz="2889250">
            <a:lnSpc>
              <a:spcPct val="90000"/>
            </a:lnSpc>
            <a:spcBef>
              <a:spcPct val="0"/>
            </a:spcBef>
            <a:spcAft>
              <a:spcPct val="35000"/>
            </a:spcAft>
            <a:buNone/>
          </a:pPr>
          <a:r>
            <a:rPr lang="tr-TR" sz="6500" kern="1200" dirty="0"/>
            <a:t> </a:t>
          </a:r>
        </a:p>
      </dsp:txBody>
      <dsp:txXfrm>
        <a:off x="1264450" y="2749670"/>
        <a:ext cx="2697495" cy="1991141"/>
      </dsp:txXfrm>
    </dsp:sp>
  </dsp:spTree>
</dsp:drawing>
</file>

<file path=ppt/diagrams/layout1.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BFA4BD3C-D569-4F22-AF0A-E1BC995A2AB8}" type="datetimeFigureOut">
              <a:rPr lang="tr-TR" smtClean="0"/>
              <a:t>6.03.2024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17981F1-E853-46F3-A9D9-7F95E8BEA158}" type="slidenum">
              <a:rPr lang="tr-TR" smtClean="0"/>
              <a:t>‹#›</a:t>
            </a:fld>
            <a:endParaRPr lang="tr-TR"/>
          </a:p>
        </p:txBody>
      </p:sp>
    </p:spTree>
    <p:extLst>
      <p:ext uri="{BB962C8B-B14F-4D97-AF65-F5344CB8AC3E}">
        <p14:creationId xmlns:p14="http://schemas.microsoft.com/office/powerpoint/2010/main" val="11974795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BFA4BD3C-D569-4F22-AF0A-E1BC995A2AB8}" type="datetimeFigureOut">
              <a:rPr lang="tr-TR" smtClean="0"/>
              <a:t>6.03.2024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17981F1-E853-46F3-A9D9-7F95E8BEA158}" type="slidenum">
              <a:rPr lang="tr-TR" smtClean="0"/>
              <a:t>‹#›</a:t>
            </a:fld>
            <a:endParaRPr lang="tr-TR"/>
          </a:p>
        </p:txBody>
      </p:sp>
    </p:spTree>
    <p:extLst>
      <p:ext uri="{BB962C8B-B14F-4D97-AF65-F5344CB8AC3E}">
        <p14:creationId xmlns:p14="http://schemas.microsoft.com/office/powerpoint/2010/main" val="42635917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BFA4BD3C-D569-4F22-AF0A-E1BC995A2AB8}" type="datetimeFigureOut">
              <a:rPr lang="tr-TR" smtClean="0"/>
              <a:t>6.03.2024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17981F1-E853-46F3-A9D9-7F95E8BEA158}" type="slidenum">
              <a:rPr lang="tr-TR" smtClean="0"/>
              <a:t>‹#›</a:t>
            </a:fld>
            <a:endParaRPr lang="tr-TR"/>
          </a:p>
        </p:txBody>
      </p:sp>
    </p:spTree>
    <p:extLst>
      <p:ext uri="{BB962C8B-B14F-4D97-AF65-F5344CB8AC3E}">
        <p14:creationId xmlns:p14="http://schemas.microsoft.com/office/powerpoint/2010/main" val="16657475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tr-TR"/>
              <a:t>Asıl başlık stili için tıklatın</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tıklatın</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BFA4BD3C-D569-4F22-AF0A-E1BC995A2AB8}" type="datetimeFigureOut">
              <a:rPr lang="tr-TR" smtClean="0"/>
              <a:t>6.03.2024</a:t>
            </a:fld>
            <a:endParaRPr lang="tr-TR"/>
          </a:p>
        </p:txBody>
      </p:sp>
      <p:sp>
        <p:nvSpPr>
          <p:cNvPr id="5" name="Footer Placeholder 4"/>
          <p:cNvSpPr>
            <a:spLocks noGrp="1"/>
          </p:cNvSpPr>
          <p:nvPr>
            <p:ph type="ftr" sz="quarter" idx="11"/>
          </p:nvPr>
        </p:nvSpPr>
        <p:spPr>
          <a:xfrm>
            <a:off x="1876424" y="5410201"/>
            <a:ext cx="5124886" cy="365125"/>
          </a:xfrm>
        </p:spPr>
        <p:txBody>
          <a:bodyPr/>
          <a:lstStyle/>
          <a:p>
            <a:endParaRPr lang="tr-TR"/>
          </a:p>
        </p:txBody>
      </p:sp>
      <p:sp>
        <p:nvSpPr>
          <p:cNvPr id="6" name="Slide Number Placeholder 5"/>
          <p:cNvSpPr>
            <a:spLocks noGrp="1"/>
          </p:cNvSpPr>
          <p:nvPr>
            <p:ph type="sldNum" sz="quarter" idx="12"/>
          </p:nvPr>
        </p:nvSpPr>
        <p:spPr>
          <a:xfrm>
            <a:off x="9896911" y="5410199"/>
            <a:ext cx="771089" cy="365125"/>
          </a:xfrm>
        </p:spPr>
        <p:txBody>
          <a:bodyPr/>
          <a:lstStyle/>
          <a:p>
            <a:fld id="{417981F1-E853-46F3-A9D9-7F95E8BEA158}" type="slidenum">
              <a:rPr lang="tr-TR" smtClean="0"/>
              <a:t>‹#›</a:t>
            </a:fld>
            <a:endParaRPr lang="tr-TR"/>
          </a:p>
        </p:txBody>
      </p:sp>
    </p:spTree>
    <p:extLst>
      <p:ext uri="{BB962C8B-B14F-4D97-AF65-F5344CB8AC3E}">
        <p14:creationId xmlns:p14="http://schemas.microsoft.com/office/powerpoint/2010/main" val="20961567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BFA4BD3C-D569-4F22-AF0A-E1BC995A2AB8}" type="datetimeFigureOut">
              <a:rPr lang="tr-TR" smtClean="0"/>
              <a:t>6.03.2024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17981F1-E853-46F3-A9D9-7F95E8BEA158}" type="slidenum">
              <a:rPr lang="tr-TR" smtClean="0"/>
              <a:t>‹#›</a:t>
            </a:fld>
            <a:endParaRPr lang="tr-TR"/>
          </a:p>
        </p:txBody>
      </p:sp>
    </p:spTree>
    <p:extLst>
      <p:ext uri="{BB962C8B-B14F-4D97-AF65-F5344CB8AC3E}">
        <p14:creationId xmlns:p14="http://schemas.microsoft.com/office/powerpoint/2010/main" val="8278897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tr-TR"/>
              <a:t>Asıl başlık stili için tıklatın</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BFA4BD3C-D569-4F22-AF0A-E1BC995A2AB8}" type="datetimeFigureOut">
              <a:rPr lang="tr-TR" smtClean="0"/>
              <a:t>6.03.2024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17981F1-E853-46F3-A9D9-7F95E8BEA158}" type="slidenum">
              <a:rPr lang="tr-TR" smtClean="0"/>
              <a:t>‹#›</a:t>
            </a:fld>
            <a:endParaRPr lang="tr-TR"/>
          </a:p>
        </p:txBody>
      </p:sp>
    </p:spTree>
    <p:extLst>
      <p:ext uri="{BB962C8B-B14F-4D97-AF65-F5344CB8AC3E}">
        <p14:creationId xmlns:p14="http://schemas.microsoft.com/office/powerpoint/2010/main" val="28028496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BFA4BD3C-D569-4F22-AF0A-E1BC995A2AB8}" type="datetimeFigureOut">
              <a:rPr lang="tr-TR" smtClean="0"/>
              <a:t>6.03.2024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417981F1-E853-46F3-A9D9-7F95E8BEA158}" type="slidenum">
              <a:rPr lang="tr-TR" smtClean="0"/>
              <a:t>‹#›</a:t>
            </a:fld>
            <a:endParaRPr lang="tr-TR"/>
          </a:p>
        </p:txBody>
      </p:sp>
    </p:spTree>
    <p:extLst>
      <p:ext uri="{BB962C8B-B14F-4D97-AF65-F5344CB8AC3E}">
        <p14:creationId xmlns:p14="http://schemas.microsoft.com/office/powerpoint/2010/main" val="10211742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tr-TR"/>
              <a:t>Asıl başlık stili için tıklatın</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Content Placeholder 3"/>
          <p:cNvSpPr>
            <a:spLocks noGrp="1"/>
          </p:cNvSpPr>
          <p:nvPr>
            <p:ph sz="half" idx="2"/>
          </p:nvPr>
        </p:nvSpPr>
        <p:spPr>
          <a:xfrm>
            <a:off x="1141410" y="3073397"/>
            <a:ext cx="4878391" cy="2717801"/>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Content Placeholder 5"/>
          <p:cNvSpPr>
            <a:spLocks noGrp="1"/>
          </p:cNvSpPr>
          <p:nvPr>
            <p:ph sz="quarter" idx="4"/>
          </p:nvPr>
        </p:nvSpPr>
        <p:spPr>
          <a:xfrm>
            <a:off x="6172200" y="3073397"/>
            <a:ext cx="4875210" cy="2717801"/>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BFA4BD3C-D569-4F22-AF0A-E1BC995A2AB8}" type="datetimeFigureOut">
              <a:rPr lang="tr-TR" smtClean="0"/>
              <a:t>6.03.2024</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417981F1-E853-46F3-A9D9-7F95E8BEA158}" type="slidenum">
              <a:rPr lang="tr-TR" smtClean="0"/>
              <a:t>‹#›</a:t>
            </a:fld>
            <a:endParaRPr lang="tr-TR"/>
          </a:p>
        </p:txBody>
      </p:sp>
    </p:spTree>
    <p:extLst>
      <p:ext uri="{BB962C8B-B14F-4D97-AF65-F5344CB8AC3E}">
        <p14:creationId xmlns:p14="http://schemas.microsoft.com/office/powerpoint/2010/main" val="42381321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BFA4BD3C-D569-4F22-AF0A-E1BC995A2AB8}" type="datetimeFigureOut">
              <a:rPr lang="tr-TR" smtClean="0"/>
              <a:t>6.03.2024</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417981F1-E853-46F3-A9D9-7F95E8BEA158}" type="slidenum">
              <a:rPr lang="tr-TR" smtClean="0"/>
              <a:t>‹#›</a:t>
            </a:fld>
            <a:endParaRPr lang="tr-TR"/>
          </a:p>
        </p:txBody>
      </p:sp>
    </p:spTree>
    <p:extLst>
      <p:ext uri="{BB962C8B-B14F-4D97-AF65-F5344CB8AC3E}">
        <p14:creationId xmlns:p14="http://schemas.microsoft.com/office/powerpoint/2010/main" val="26180055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A4BD3C-D569-4F22-AF0A-E1BC995A2AB8}" type="datetimeFigureOut">
              <a:rPr lang="tr-TR" smtClean="0"/>
              <a:t>6.03.2024</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417981F1-E853-46F3-A9D9-7F95E8BEA158}" type="slidenum">
              <a:rPr lang="tr-TR" smtClean="0"/>
              <a:t>‹#›</a:t>
            </a:fld>
            <a:endParaRPr lang="tr-TR"/>
          </a:p>
        </p:txBody>
      </p:sp>
    </p:spTree>
    <p:extLst>
      <p:ext uri="{BB962C8B-B14F-4D97-AF65-F5344CB8AC3E}">
        <p14:creationId xmlns:p14="http://schemas.microsoft.com/office/powerpoint/2010/main" val="34803250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tr-TR"/>
              <a:t>Asıl başlık stili için tıklatın</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BFA4BD3C-D569-4F22-AF0A-E1BC995A2AB8}" type="datetimeFigureOut">
              <a:rPr lang="tr-TR" smtClean="0"/>
              <a:t>6.03.2024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417981F1-E853-46F3-A9D9-7F95E8BEA158}" type="slidenum">
              <a:rPr lang="tr-TR" smtClean="0"/>
              <a:t>‹#›</a:t>
            </a:fld>
            <a:endParaRPr lang="tr-TR"/>
          </a:p>
        </p:txBody>
      </p:sp>
    </p:spTree>
    <p:extLst>
      <p:ext uri="{BB962C8B-B14F-4D97-AF65-F5344CB8AC3E}">
        <p14:creationId xmlns:p14="http://schemas.microsoft.com/office/powerpoint/2010/main" val="22389631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BFA4BD3C-D569-4F22-AF0A-E1BC995A2AB8}" type="datetimeFigureOut">
              <a:rPr lang="tr-TR" smtClean="0"/>
              <a:t>6.03.2024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17981F1-E853-46F3-A9D9-7F95E8BEA158}" type="slidenum">
              <a:rPr lang="tr-TR" smtClean="0"/>
              <a:t>‹#›</a:t>
            </a:fld>
            <a:endParaRPr lang="tr-TR"/>
          </a:p>
        </p:txBody>
      </p:sp>
    </p:spTree>
    <p:extLst>
      <p:ext uri="{BB962C8B-B14F-4D97-AF65-F5344CB8AC3E}">
        <p14:creationId xmlns:p14="http://schemas.microsoft.com/office/powerpoint/2010/main" val="21299323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simgeyi tıklatın</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BFA4BD3C-D569-4F22-AF0A-E1BC995A2AB8}" type="datetimeFigureOut">
              <a:rPr lang="tr-TR" smtClean="0"/>
              <a:t>6.03.2024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417981F1-E853-46F3-A9D9-7F95E8BEA158}" type="slidenum">
              <a:rPr lang="tr-TR" smtClean="0"/>
              <a:t>‹#›</a:t>
            </a:fld>
            <a:endParaRPr lang="tr-TR"/>
          </a:p>
        </p:txBody>
      </p:sp>
    </p:spTree>
    <p:extLst>
      <p:ext uri="{BB962C8B-B14F-4D97-AF65-F5344CB8AC3E}">
        <p14:creationId xmlns:p14="http://schemas.microsoft.com/office/powerpoint/2010/main" val="4710863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tr-TR"/>
              <a:t>Resim eklemek için simgeyi tıklatın</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BFA4BD3C-D569-4F22-AF0A-E1BC995A2AB8}" type="datetimeFigureOut">
              <a:rPr lang="tr-TR" smtClean="0"/>
              <a:t>6.03.2024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417981F1-E853-46F3-A9D9-7F95E8BEA158}" type="slidenum">
              <a:rPr lang="tr-TR" smtClean="0"/>
              <a:t>‹#›</a:t>
            </a:fld>
            <a:endParaRPr lang="tr-TR"/>
          </a:p>
        </p:txBody>
      </p:sp>
    </p:spTree>
    <p:extLst>
      <p:ext uri="{BB962C8B-B14F-4D97-AF65-F5344CB8AC3E}">
        <p14:creationId xmlns:p14="http://schemas.microsoft.com/office/powerpoint/2010/main" val="24363039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tr-TR"/>
              <a:t>Asıl başlık stili için tıklatın</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BFA4BD3C-D569-4F22-AF0A-E1BC995A2AB8}" type="datetimeFigureOut">
              <a:rPr lang="tr-TR" smtClean="0"/>
              <a:t>6.03.2024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417981F1-E853-46F3-A9D9-7F95E8BEA158}" type="slidenum">
              <a:rPr lang="tr-TR" smtClean="0"/>
              <a:t>‹#›</a:t>
            </a:fld>
            <a:endParaRPr lang="tr-TR"/>
          </a:p>
        </p:txBody>
      </p:sp>
    </p:spTree>
    <p:extLst>
      <p:ext uri="{BB962C8B-B14F-4D97-AF65-F5344CB8AC3E}">
        <p14:creationId xmlns:p14="http://schemas.microsoft.com/office/powerpoint/2010/main" val="11597569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tr-TR"/>
              <a:t>Asıl başlık stili için tıklatın</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BFA4BD3C-D569-4F22-AF0A-E1BC995A2AB8}" type="datetimeFigureOut">
              <a:rPr lang="tr-TR" smtClean="0"/>
              <a:t>6.03.2024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417981F1-E853-46F3-A9D9-7F95E8BEA158}" type="slidenum">
              <a:rPr lang="tr-TR" smtClean="0"/>
              <a:t>‹#›</a:t>
            </a:fld>
            <a:endParaRPr lang="tr-TR"/>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4139906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tr-TR"/>
              <a:t>Asıl başlık stili için tıklatın</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BFA4BD3C-D569-4F22-AF0A-E1BC995A2AB8}" type="datetimeFigureOut">
              <a:rPr lang="tr-TR" smtClean="0"/>
              <a:t>6.03.2024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417981F1-E853-46F3-A9D9-7F95E8BEA158}" type="slidenum">
              <a:rPr lang="tr-TR" smtClean="0"/>
              <a:t>‹#›</a:t>
            </a:fld>
            <a:endParaRPr lang="tr-TR"/>
          </a:p>
        </p:txBody>
      </p:sp>
    </p:spTree>
    <p:extLst>
      <p:ext uri="{BB962C8B-B14F-4D97-AF65-F5344CB8AC3E}">
        <p14:creationId xmlns:p14="http://schemas.microsoft.com/office/powerpoint/2010/main" val="11343835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tr-TR"/>
              <a:t>Asıl başlık stili için tıklatın</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3" name="Date Placeholder 2"/>
          <p:cNvSpPr>
            <a:spLocks noGrp="1"/>
          </p:cNvSpPr>
          <p:nvPr>
            <p:ph type="dt" sz="half" idx="10"/>
          </p:nvPr>
        </p:nvSpPr>
        <p:spPr/>
        <p:txBody>
          <a:bodyPr/>
          <a:lstStyle/>
          <a:p>
            <a:fld id="{BFA4BD3C-D569-4F22-AF0A-E1BC995A2AB8}" type="datetimeFigureOut">
              <a:rPr lang="tr-TR" smtClean="0"/>
              <a:t>6.03.2024</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417981F1-E853-46F3-A9D9-7F95E8BEA158}" type="slidenum">
              <a:rPr lang="tr-TR" smtClean="0"/>
              <a:t>‹#›</a:t>
            </a:fld>
            <a:endParaRPr lang="tr-TR"/>
          </a:p>
        </p:txBody>
      </p:sp>
    </p:spTree>
    <p:extLst>
      <p:ext uri="{BB962C8B-B14F-4D97-AF65-F5344CB8AC3E}">
        <p14:creationId xmlns:p14="http://schemas.microsoft.com/office/powerpoint/2010/main" val="3010853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tr-TR"/>
              <a:t>Asıl başlık stili için tıklatın</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tr-TR"/>
              <a:t>Resim eklemek için simgeyi tıklatın</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tr-TR"/>
              <a:t>Resim eklemek için simgeyi tıklatın</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tr-TR"/>
              <a:t>Resim eklemek için simgeyi tıklatın</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3" name="Date Placeholder 2"/>
          <p:cNvSpPr>
            <a:spLocks noGrp="1"/>
          </p:cNvSpPr>
          <p:nvPr>
            <p:ph type="dt" sz="half" idx="10"/>
          </p:nvPr>
        </p:nvSpPr>
        <p:spPr/>
        <p:txBody>
          <a:bodyPr/>
          <a:lstStyle/>
          <a:p>
            <a:fld id="{BFA4BD3C-D569-4F22-AF0A-E1BC995A2AB8}" type="datetimeFigureOut">
              <a:rPr lang="tr-TR" smtClean="0"/>
              <a:t>6.03.2024</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417981F1-E853-46F3-A9D9-7F95E8BEA158}" type="slidenum">
              <a:rPr lang="tr-TR" smtClean="0"/>
              <a:t>‹#›</a:t>
            </a:fld>
            <a:endParaRPr lang="tr-TR"/>
          </a:p>
        </p:txBody>
      </p:sp>
    </p:spTree>
    <p:extLst>
      <p:ext uri="{BB962C8B-B14F-4D97-AF65-F5344CB8AC3E}">
        <p14:creationId xmlns:p14="http://schemas.microsoft.com/office/powerpoint/2010/main" val="13440749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BFA4BD3C-D569-4F22-AF0A-E1BC995A2AB8}" type="datetimeFigureOut">
              <a:rPr lang="tr-TR" smtClean="0"/>
              <a:t>6.03.2024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17981F1-E853-46F3-A9D9-7F95E8BEA158}" type="slidenum">
              <a:rPr lang="tr-TR" smtClean="0"/>
              <a:t>‹#›</a:t>
            </a:fld>
            <a:endParaRPr lang="tr-TR"/>
          </a:p>
        </p:txBody>
      </p:sp>
    </p:spTree>
    <p:extLst>
      <p:ext uri="{BB962C8B-B14F-4D97-AF65-F5344CB8AC3E}">
        <p14:creationId xmlns:p14="http://schemas.microsoft.com/office/powerpoint/2010/main" val="41439633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BFA4BD3C-D569-4F22-AF0A-E1BC995A2AB8}" type="datetimeFigureOut">
              <a:rPr lang="tr-TR" smtClean="0"/>
              <a:t>6.03.2024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17981F1-E853-46F3-A9D9-7F95E8BEA158}" type="slidenum">
              <a:rPr lang="tr-TR" smtClean="0"/>
              <a:t>‹#›</a:t>
            </a:fld>
            <a:endParaRPr lang="tr-TR"/>
          </a:p>
        </p:txBody>
      </p:sp>
    </p:spTree>
    <p:extLst>
      <p:ext uri="{BB962C8B-B14F-4D97-AF65-F5344CB8AC3E}">
        <p14:creationId xmlns:p14="http://schemas.microsoft.com/office/powerpoint/2010/main" val="9972725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BFA4BD3C-D569-4F22-AF0A-E1BC995A2AB8}" type="datetimeFigureOut">
              <a:rPr lang="tr-TR" smtClean="0"/>
              <a:t>6.03.2024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17981F1-E853-46F3-A9D9-7F95E8BEA158}" type="slidenum">
              <a:rPr lang="tr-TR" smtClean="0"/>
              <a:t>‹#›</a:t>
            </a:fld>
            <a:endParaRPr lang="tr-TR"/>
          </a:p>
        </p:txBody>
      </p:sp>
    </p:spTree>
    <p:extLst>
      <p:ext uri="{BB962C8B-B14F-4D97-AF65-F5344CB8AC3E}">
        <p14:creationId xmlns:p14="http://schemas.microsoft.com/office/powerpoint/2010/main" val="21178373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BFA4BD3C-D569-4F22-AF0A-E1BC995A2AB8}" type="datetimeFigureOut">
              <a:rPr lang="tr-TR" smtClean="0"/>
              <a:t>6.03.2024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417981F1-E853-46F3-A9D9-7F95E8BEA158}" type="slidenum">
              <a:rPr lang="tr-TR" smtClean="0"/>
              <a:t>‹#›</a:t>
            </a:fld>
            <a:endParaRPr lang="tr-TR"/>
          </a:p>
        </p:txBody>
      </p:sp>
    </p:spTree>
    <p:extLst>
      <p:ext uri="{BB962C8B-B14F-4D97-AF65-F5344CB8AC3E}">
        <p14:creationId xmlns:p14="http://schemas.microsoft.com/office/powerpoint/2010/main" val="7668717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BFA4BD3C-D569-4F22-AF0A-E1BC995A2AB8}" type="datetimeFigureOut">
              <a:rPr lang="tr-TR" smtClean="0"/>
              <a:t>6.03.2024</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417981F1-E853-46F3-A9D9-7F95E8BEA158}" type="slidenum">
              <a:rPr lang="tr-TR" smtClean="0"/>
              <a:t>‹#›</a:t>
            </a:fld>
            <a:endParaRPr lang="tr-TR"/>
          </a:p>
        </p:txBody>
      </p:sp>
    </p:spTree>
    <p:extLst>
      <p:ext uri="{BB962C8B-B14F-4D97-AF65-F5344CB8AC3E}">
        <p14:creationId xmlns:p14="http://schemas.microsoft.com/office/powerpoint/2010/main" val="2022627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BFA4BD3C-D569-4F22-AF0A-E1BC995A2AB8}" type="datetimeFigureOut">
              <a:rPr lang="tr-TR" smtClean="0"/>
              <a:t>6.03.2024</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417981F1-E853-46F3-A9D9-7F95E8BEA158}" type="slidenum">
              <a:rPr lang="tr-TR" smtClean="0"/>
              <a:t>‹#›</a:t>
            </a:fld>
            <a:endParaRPr lang="tr-TR"/>
          </a:p>
        </p:txBody>
      </p:sp>
    </p:spTree>
    <p:extLst>
      <p:ext uri="{BB962C8B-B14F-4D97-AF65-F5344CB8AC3E}">
        <p14:creationId xmlns:p14="http://schemas.microsoft.com/office/powerpoint/2010/main" val="36155110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BFA4BD3C-D569-4F22-AF0A-E1BC995A2AB8}" type="datetimeFigureOut">
              <a:rPr lang="tr-TR" smtClean="0"/>
              <a:t>6.03.2024</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417981F1-E853-46F3-A9D9-7F95E8BEA158}" type="slidenum">
              <a:rPr lang="tr-TR" smtClean="0"/>
              <a:t>‹#›</a:t>
            </a:fld>
            <a:endParaRPr lang="tr-TR"/>
          </a:p>
        </p:txBody>
      </p:sp>
    </p:spTree>
    <p:extLst>
      <p:ext uri="{BB962C8B-B14F-4D97-AF65-F5344CB8AC3E}">
        <p14:creationId xmlns:p14="http://schemas.microsoft.com/office/powerpoint/2010/main" val="3716418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BFA4BD3C-D569-4F22-AF0A-E1BC995A2AB8}" type="datetimeFigureOut">
              <a:rPr lang="tr-TR" smtClean="0"/>
              <a:t>6.03.2024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417981F1-E853-46F3-A9D9-7F95E8BEA158}" type="slidenum">
              <a:rPr lang="tr-TR" smtClean="0"/>
              <a:t>‹#›</a:t>
            </a:fld>
            <a:endParaRPr lang="tr-TR"/>
          </a:p>
        </p:txBody>
      </p:sp>
    </p:spTree>
    <p:extLst>
      <p:ext uri="{BB962C8B-B14F-4D97-AF65-F5344CB8AC3E}">
        <p14:creationId xmlns:p14="http://schemas.microsoft.com/office/powerpoint/2010/main" val="41985322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BFA4BD3C-D569-4F22-AF0A-E1BC995A2AB8}" type="datetimeFigureOut">
              <a:rPr lang="tr-TR" smtClean="0"/>
              <a:t>6.03.2024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417981F1-E853-46F3-A9D9-7F95E8BEA158}" type="slidenum">
              <a:rPr lang="tr-TR" smtClean="0"/>
              <a:t>‹#›</a:t>
            </a:fld>
            <a:endParaRPr lang="tr-TR"/>
          </a:p>
        </p:txBody>
      </p:sp>
    </p:spTree>
    <p:extLst>
      <p:ext uri="{BB962C8B-B14F-4D97-AF65-F5344CB8AC3E}">
        <p14:creationId xmlns:p14="http://schemas.microsoft.com/office/powerpoint/2010/main" val="1331532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2.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A4BD3C-D569-4F22-AF0A-E1BC995A2AB8}" type="datetimeFigureOut">
              <a:rPr lang="tr-TR" smtClean="0"/>
              <a:t>6.03.2024</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7981F1-E853-46F3-A9D9-7F95E8BEA158}" type="slidenum">
              <a:rPr lang="tr-TR" smtClean="0"/>
              <a:t>‹#›</a:t>
            </a:fld>
            <a:endParaRPr lang="tr-TR"/>
          </a:p>
        </p:txBody>
      </p:sp>
    </p:spTree>
    <p:extLst>
      <p:ext uri="{BB962C8B-B14F-4D97-AF65-F5344CB8AC3E}">
        <p14:creationId xmlns:p14="http://schemas.microsoft.com/office/powerpoint/2010/main" val="6427358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BFA4BD3C-D569-4F22-AF0A-E1BC995A2AB8}" type="datetimeFigureOut">
              <a:rPr lang="tr-TR" smtClean="0"/>
              <a:t>6.03.2024</a:t>
            </a:fld>
            <a:endParaRPr lang="tr-TR"/>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17981F1-E853-46F3-A9D9-7F95E8BEA158}" type="slidenum">
              <a:rPr lang="tr-TR" smtClean="0"/>
              <a:t>‹#›</a:t>
            </a:fld>
            <a:endParaRPr lang="tr-TR"/>
          </a:p>
        </p:txBody>
      </p:sp>
    </p:spTree>
    <p:extLst>
      <p:ext uri="{BB962C8B-B14F-4D97-AF65-F5344CB8AC3E}">
        <p14:creationId xmlns:p14="http://schemas.microsoft.com/office/powerpoint/2010/main" val="1936565572"/>
      </p:ext>
    </p:extLst>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DF1F9"/>
        </a:solidFill>
        <a:effectLst/>
      </p:bgPr>
    </p:bg>
    <p:spTree>
      <p:nvGrpSpPr>
        <p:cNvPr id="1" name=""/>
        <p:cNvGrpSpPr/>
        <p:nvPr/>
      </p:nvGrpSpPr>
      <p:grpSpPr>
        <a:xfrm>
          <a:off x="0" y="0"/>
          <a:ext cx="0" cy="0"/>
          <a:chOff x="0" y="0"/>
          <a:chExt cx="0" cy="0"/>
        </a:xfrm>
      </p:grpSpPr>
      <p:pic>
        <p:nvPicPr>
          <p:cNvPr id="7" name="Resim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8644" y="1971900"/>
            <a:ext cx="8619739" cy="4774009"/>
          </a:xfrm>
          <a:prstGeom prst="rect">
            <a:avLst/>
          </a:prstGeom>
        </p:spPr>
      </p:pic>
      <p:sp>
        <p:nvSpPr>
          <p:cNvPr id="2" name="Unvan 1"/>
          <p:cNvSpPr>
            <a:spLocks noGrp="1"/>
          </p:cNvSpPr>
          <p:nvPr>
            <p:ph type="ctrTitle"/>
          </p:nvPr>
        </p:nvSpPr>
        <p:spPr>
          <a:xfrm>
            <a:off x="729762" y="1359755"/>
            <a:ext cx="10641017" cy="2387600"/>
          </a:xfrm>
        </p:spPr>
        <p:txBody>
          <a:bodyPr>
            <a:noAutofit/>
          </a:bodyPr>
          <a:lstStyle/>
          <a:p>
            <a:r>
              <a:rPr lang="tr-TR" sz="7200" dirty="0">
                <a:latin typeface="Colonna MT" panose="04020805060202030203" pitchFamily="82" charset="0"/>
              </a:rPr>
              <a:t>4 MART </a:t>
            </a:r>
            <a:br>
              <a:rPr lang="tr-TR" sz="7200" dirty="0">
                <a:latin typeface="Colonna MT" panose="04020805060202030203" pitchFamily="82" charset="0"/>
              </a:rPr>
            </a:br>
            <a:r>
              <a:rPr lang="tr-TR" sz="7200" dirty="0">
                <a:latin typeface="Colonna MT" panose="04020805060202030203" pitchFamily="82" charset="0"/>
              </a:rPr>
              <a:t>DÜNYA OBEZiTE GÜNÜ</a:t>
            </a:r>
            <a:br>
              <a:rPr lang="tr-TR" sz="7200" dirty="0">
                <a:latin typeface="Colonna MT" panose="04020805060202030203" pitchFamily="82" charset="0"/>
              </a:rPr>
            </a:br>
            <a:r>
              <a:rPr lang="tr-TR" sz="7200" dirty="0">
                <a:latin typeface="Colonna MT" panose="04020805060202030203" pitchFamily="82" charset="0"/>
              </a:rPr>
              <a:t>FARKINDALIK EGiTiMi</a:t>
            </a:r>
          </a:p>
        </p:txBody>
      </p:sp>
      <p:sp>
        <p:nvSpPr>
          <p:cNvPr id="4" name="Akış Çizelgesi: Gecikme 3"/>
          <p:cNvSpPr/>
          <p:nvPr/>
        </p:nvSpPr>
        <p:spPr>
          <a:xfrm flipH="1">
            <a:off x="10410092" y="5407633"/>
            <a:ext cx="1781908" cy="1450365"/>
          </a:xfrm>
          <a:prstGeom prst="flowChartDelay">
            <a:avLst/>
          </a:prstGeom>
          <a:solidFill>
            <a:srgbClr val="891D2A"/>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endParaRPr lang="tr-TR" b="1" dirty="0">
              <a:solidFill>
                <a:srgbClr val="C00000"/>
              </a:solidFill>
              <a:latin typeface="Ink Free" panose="03080402000500000000" pitchFamily="66" charset="0"/>
            </a:endParaRPr>
          </a:p>
        </p:txBody>
      </p:sp>
      <p:pic>
        <p:nvPicPr>
          <p:cNvPr id="5" name="Resim 4"/>
          <p:cNvPicPr>
            <a:picLocks noChangeAspect="1"/>
          </p:cNvPicPr>
          <p:nvPr/>
        </p:nvPicPr>
        <p:blipFill rotWithShape="1">
          <a:blip r:embed="rId3" cstate="print">
            <a:extLst>
              <a:ext uri="{28A0092B-C50C-407E-A947-70E740481C1C}">
                <a14:useLocalDpi xmlns:a14="http://schemas.microsoft.com/office/drawing/2010/main" val="0"/>
              </a:ext>
            </a:extLst>
          </a:blip>
          <a:srcRect l="9718" r="8172"/>
          <a:stretch/>
        </p:blipFill>
        <p:spPr>
          <a:xfrm>
            <a:off x="10330964" y="5610004"/>
            <a:ext cx="1039815" cy="1045621"/>
          </a:xfrm>
          <a:prstGeom prst="ellipse">
            <a:avLst/>
          </a:prstGeom>
          <a:ln>
            <a:noFill/>
          </a:ln>
          <a:effectLst>
            <a:softEdge rad="112500"/>
          </a:effectLst>
        </p:spPr>
      </p:pic>
      <p:sp>
        <p:nvSpPr>
          <p:cNvPr id="6" name="Dikdörtgen 5"/>
          <p:cNvSpPr/>
          <p:nvPr/>
        </p:nvSpPr>
        <p:spPr>
          <a:xfrm>
            <a:off x="11195540" y="5712689"/>
            <a:ext cx="1178169" cy="830997"/>
          </a:xfrm>
          <a:prstGeom prst="rect">
            <a:avLst/>
          </a:prstGeom>
        </p:spPr>
        <p:txBody>
          <a:bodyPr wrap="square">
            <a:spAutoFit/>
          </a:bodyPr>
          <a:lstStyle/>
          <a:p>
            <a:r>
              <a:rPr lang="tr-TR" sz="1600" b="1" dirty="0">
                <a:solidFill>
                  <a:schemeClr val="bg1"/>
                </a:solidFill>
                <a:latin typeface="Ink Free" panose="03080402000500000000" pitchFamily="66" charset="0"/>
              </a:rPr>
              <a:t>Diyetisyen </a:t>
            </a:r>
            <a:br>
              <a:rPr lang="tr-TR" sz="1600" b="1" dirty="0">
                <a:solidFill>
                  <a:schemeClr val="bg1"/>
                </a:solidFill>
                <a:latin typeface="Ink Free" panose="03080402000500000000" pitchFamily="66" charset="0"/>
              </a:rPr>
            </a:br>
            <a:r>
              <a:rPr lang="tr-TR" sz="1600" b="1" dirty="0">
                <a:solidFill>
                  <a:schemeClr val="bg1"/>
                </a:solidFill>
                <a:latin typeface="Ink Free" panose="03080402000500000000" pitchFamily="66" charset="0"/>
              </a:rPr>
              <a:t>Gülnur YÜKSEL</a:t>
            </a:r>
          </a:p>
        </p:txBody>
      </p:sp>
      <p:sp>
        <p:nvSpPr>
          <p:cNvPr id="8" name="Metin kutusu 7"/>
          <p:cNvSpPr txBox="1"/>
          <p:nvPr/>
        </p:nvSpPr>
        <p:spPr>
          <a:xfrm rot="16200000">
            <a:off x="8062546" y="2488223"/>
            <a:ext cx="465992" cy="369332"/>
          </a:xfrm>
          <a:prstGeom prst="rect">
            <a:avLst/>
          </a:prstGeom>
          <a:noFill/>
        </p:spPr>
        <p:txBody>
          <a:bodyPr wrap="square" rtlCol="0">
            <a:spAutoFit/>
          </a:bodyPr>
          <a:lstStyle/>
          <a:p>
            <a:r>
              <a:rPr lang="tr-TR" b="1" dirty="0">
                <a:latin typeface="Colonna MT" panose="04020805060202030203" pitchFamily="82" charset="0"/>
              </a:rPr>
              <a:t>(</a:t>
            </a:r>
          </a:p>
        </p:txBody>
      </p:sp>
    </p:spTree>
    <p:extLst>
      <p:ext uri="{BB962C8B-B14F-4D97-AF65-F5344CB8AC3E}">
        <p14:creationId xmlns:p14="http://schemas.microsoft.com/office/powerpoint/2010/main" val="6110007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Yağ dokusu oranı </a:t>
            </a:r>
          </a:p>
        </p:txBody>
      </p:sp>
      <p:sp>
        <p:nvSpPr>
          <p:cNvPr id="3" name="İçerik Yer Tutucusu 2"/>
          <p:cNvSpPr>
            <a:spLocks noGrp="1"/>
          </p:cNvSpPr>
          <p:nvPr>
            <p:ph idx="1"/>
          </p:nvPr>
        </p:nvSpPr>
        <p:spPr>
          <a:xfrm>
            <a:off x="1141412" y="2249487"/>
            <a:ext cx="5742965" cy="3541714"/>
          </a:xfrm>
        </p:spPr>
        <p:txBody>
          <a:bodyPr/>
          <a:lstStyle/>
          <a:p>
            <a:r>
              <a:rPr lang="tr-TR" dirty="0"/>
              <a:t>Erişkin vücut kitlesinin erkeklerde % 15- 18’i , kadınlarda ise % 20-25’ini yağ dokusu oluşturmaktadır.</a:t>
            </a:r>
          </a:p>
          <a:p>
            <a:r>
              <a:rPr lang="tr-TR" dirty="0"/>
              <a:t>Eğer yağ oranı erkeklerde vücut kitlesinin % 25, kadınlarda % 35’unu geçerse </a:t>
            </a:r>
            <a:r>
              <a:rPr lang="tr-TR" dirty="0" err="1"/>
              <a:t>obeziteden</a:t>
            </a:r>
            <a:r>
              <a:rPr lang="tr-TR" dirty="0"/>
              <a:t> söz edilir.</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65730" y="2097088"/>
            <a:ext cx="3737291" cy="345667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32882626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41413" y="2249487"/>
            <a:ext cx="5435234" cy="3541714"/>
          </a:xfrm>
        </p:spPr>
        <p:txBody>
          <a:bodyPr/>
          <a:lstStyle/>
          <a:p>
            <a:r>
              <a:rPr lang="tr-TR" dirty="0"/>
              <a:t>Örneğin 70 kg olan bir kadının vücut yağ ağırlığı 14-17,5 kg arasında olmalıdır. 24.5 kg’ı geçmesi durumunda kişide </a:t>
            </a:r>
            <a:r>
              <a:rPr lang="tr-TR" dirty="0" err="1"/>
              <a:t>obeziteden</a:t>
            </a:r>
            <a:r>
              <a:rPr lang="tr-TR" dirty="0"/>
              <a:t> söz edilebilir.</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65730" y="2097088"/>
            <a:ext cx="3737291" cy="345667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7889512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sharpenSoften amount="-54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3" name="Unvan 2"/>
          <p:cNvSpPr>
            <a:spLocks noGrp="1"/>
          </p:cNvSpPr>
          <p:nvPr>
            <p:ph type="title"/>
          </p:nvPr>
        </p:nvSpPr>
        <p:spPr/>
        <p:txBody>
          <a:bodyPr/>
          <a:lstStyle/>
          <a:p>
            <a:r>
              <a:rPr lang="tr-TR" b="1" dirty="0"/>
              <a:t>ENERJİ DENGESİZLİĞİ</a:t>
            </a:r>
          </a:p>
        </p:txBody>
      </p:sp>
      <p:sp>
        <p:nvSpPr>
          <p:cNvPr id="4" name="İçerik Yer Tutucusu 3"/>
          <p:cNvSpPr>
            <a:spLocks noGrp="1"/>
          </p:cNvSpPr>
          <p:nvPr>
            <p:ph idx="1"/>
          </p:nvPr>
        </p:nvSpPr>
        <p:spPr>
          <a:xfrm>
            <a:off x="1460072" y="2751992"/>
            <a:ext cx="9268679" cy="1354015"/>
          </a:xfrm>
          <a:solidFill>
            <a:schemeClr val="accent1">
              <a:lumMod val="40000"/>
              <a:lumOff val="60000"/>
            </a:schemeClr>
          </a:solidFill>
        </p:spPr>
        <p:txBody>
          <a:bodyPr>
            <a:normAutofit lnSpcReduction="10000"/>
          </a:bodyPr>
          <a:lstStyle/>
          <a:p>
            <a:pPr marL="0" indent="0" algn="ctr">
              <a:buNone/>
            </a:pPr>
            <a:r>
              <a:rPr lang="tr-TR" dirty="0"/>
              <a:t>İdeal ağırlıkta olan bir yetişkinin vücudunda yaklaşık 25 milyar kadar yağ hücresi bulunmaktadır. Bu hücreler bir araya gelerek vücut yağ dokusunu oluştururlar. </a:t>
            </a:r>
          </a:p>
        </p:txBody>
      </p:sp>
    </p:spTree>
    <p:extLst>
      <p:ext uri="{BB962C8B-B14F-4D97-AF65-F5344CB8AC3E}">
        <p14:creationId xmlns:p14="http://schemas.microsoft.com/office/powerpoint/2010/main" val="14207704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sharpenSoften amount="-54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53489" y="1871418"/>
            <a:ext cx="9905999" cy="1144344"/>
          </a:xfrm>
          <a:solidFill>
            <a:schemeClr val="accent1">
              <a:lumMod val="40000"/>
              <a:lumOff val="60000"/>
            </a:schemeClr>
          </a:solidFill>
        </p:spPr>
        <p:txBody>
          <a:bodyPr/>
          <a:lstStyle/>
          <a:p>
            <a:pPr marL="0" indent="0" algn="ctr">
              <a:buNone/>
            </a:pPr>
            <a:r>
              <a:rPr lang="tr-TR" dirty="0"/>
              <a:t>Ancak yağ dokunun hücre sayısı ve büyüklüğü yaşam boyu aynı kalmaz. Beslenme ve enerji harcanmasına bağlı olarak yağ doku büyüyüp küçülebilir. </a:t>
            </a:r>
          </a:p>
        </p:txBody>
      </p:sp>
      <p:pic>
        <p:nvPicPr>
          <p:cNvPr id="4" name="Resim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a:off x="2309322" y="3255508"/>
            <a:ext cx="7394331" cy="2424371"/>
          </a:xfrm>
          <a:prstGeom prst="rect">
            <a:avLst/>
          </a:prstGeom>
        </p:spPr>
      </p:pic>
    </p:spTree>
    <p:extLst>
      <p:ext uri="{BB962C8B-B14F-4D97-AF65-F5344CB8AC3E}">
        <p14:creationId xmlns:p14="http://schemas.microsoft.com/office/powerpoint/2010/main" val="15891830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graphicFrame>
        <p:nvGraphicFramePr>
          <p:cNvPr id="4" name="Diyagram 3"/>
          <p:cNvGraphicFramePr/>
          <p:nvPr>
            <p:extLst>
              <p:ext uri="{D42A27DB-BD31-4B8C-83A1-F6EECF244321}">
                <p14:modId xmlns:p14="http://schemas.microsoft.com/office/powerpoint/2010/main" val="139615013"/>
              </p:ext>
            </p:extLst>
          </p:nvPr>
        </p:nvGraphicFramePr>
        <p:xfrm>
          <a:off x="1688122" y="1077938"/>
          <a:ext cx="8429673" cy="47408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Dikdörtgen 4"/>
          <p:cNvSpPr/>
          <p:nvPr/>
        </p:nvSpPr>
        <p:spPr>
          <a:xfrm>
            <a:off x="6717905" y="3780021"/>
            <a:ext cx="2002301" cy="1754326"/>
          </a:xfrm>
          <a:prstGeom prst="rect">
            <a:avLst/>
          </a:prstGeom>
        </p:spPr>
        <p:txBody>
          <a:bodyPr wrap="square">
            <a:spAutoFit/>
          </a:bodyPr>
          <a:lstStyle/>
          <a:p>
            <a:pPr algn="ctr"/>
            <a:r>
              <a:rPr lang="tr-TR" dirty="0"/>
              <a:t>Yakılandan daha fazla kalori alındığında kilo alınırken daha az alındığında kilo verilir.</a:t>
            </a:r>
          </a:p>
        </p:txBody>
      </p:sp>
      <p:sp>
        <p:nvSpPr>
          <p:cNvPr id="6" name="Dikdörtgen 5"/>
          <p:cNvSpPr/>
          <p:nvPr/>
        </p:nvSpPr>
        <p:spPr>
          <a:xfrm>
            <a:off x="2912009" y="1231625"/>
            <a:ext cx="1997612" cy="1754326"/>
          </a:xfrm>
          <a:prstGeom prst="rect">
            <a:avLst/>
          </a:prstGeom>
        </p:spPr>
        <p:txBody>
          <a:bodyPr wrap="square">
            <a:spAutoFit/>
          </a:bodyPr>
          <a:lstStyle/>
          <a:p>
            <a:pPr algn="ctr"/>
            <a:r>
              <a:rPr lang="tr-TR" dirty="0"/>
              <a:t>İnsanların belirli bir fiziksel aktiviteyle yaktıkları kalori miktarı, belirli faktörlere bağlı olarak değişir. </a:t>
            </a:r>
          </a:p>
        </p:txBody>
      </p:sp>
    </p:spTree>
    <p:extLst>
      <p:ext uri="{BB962C8B-B14F-4D97-AF65-F5344CB8AC3E}">
        <p14:creationId xmlns:p14="http://schemas.microsoft.com/office/powerpoint/2010/main" val="18954364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1695329" y="2540976"/>
            <a:ext cx="6402388" cy="3541714"/>
          </a:xfrm>
        </p:spPr>
        <p:txBody>
          <a:bodyPr/>
          <a:lstStyle/>
          <a:p>
            <a:pPr marL="0" indent="0" algn="ctr">
              <a:buNone/>
            </a:pPr>
            <a:r>
              <a:rPr lang="tr-TR" dirty="0"/>
              <a:t>Alınan enerjinin harcanan enerjiden fazla olması durumunda, biriken yağ hücreleri bölünür ve sayıları hızla artarak obezite oluşumuna neden olurlar.</a:t>
            </a:r>
          </a:p>
        </p:txBody>
      </p:sp>
      <p:pic>
        <p:nvPicPr>
          <p:cNvPr id="4" name="Resim 3"/>
          <p:cNvPicPr>
            <a:picLocks noChangeAspect="1"/>
          </p:cNvPicPr>
          <p:nvPr/>
        </p:nvPicPr>
        <p:blipFill rotWithShape="1">
          <a:blip r:embed="rId2">
            <a:extLst>
              <a:ext uri="{28A0092B-C50C-407E-A947-70E740481C1C}">
                <a14:useLocalDpi xmlns:a14="http://schemas.microsoft.com/office/drawing/2010/main" val="0"/>
              </a:ext>
            </a:extLst>
          </a:blip>
          <a:srcRect l="35916" t="34619" r="35976" b="14585"/>
          <a:stretch/>
        </p:blipFill>
        <p:spPr>
          <a:xfrm>
            <a:off x="8229601" y="2540976"/>
            <a:ext cx="2180491" cy="2213529"/>
          </a:xfrm>
          <a:prstGeom prst="ellipse">
            <a:avLst/>
          </a:prstGeom>
          <a:ln>
            <a:noFill/>
          </a:ln>
          <a:effectLst>
            <a:softEdge rad="112500"/>
          </a:effectLst>
        </p:spPr>
      </p:pic>
    </p:spTree>
    <p:extLst>
      <p:ext uri="{BB962C8B-B14F-4D97-AF65-F5344CB8AC3E}">
        <p14:creationId xmlns:p14="http://schemas.microsoft.com/office/powerpoint/2010/main" val="33534491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 name="İçerik Yer Tutucusu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0456" y="233363"/>
            <a:ext cx="7466013" cy="6624637"/>
          </a:xfrm>
          <a:prstGeom prst="rect">
            <a:avLst/>
          </a:prstGeom>
        </p:spPr>
      </p:pic>
    </p:spTree>
    <p:extLst>
      <p:ext uri="{BB962C8B-B14F-4D97-AF65-F5344CB8AC3E}">
        <p14:creationId xmlns:p14="http://schemas.microsoft.com/office/powerpoint/2010/main" val="42531668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9355" y="2034811"/>
            <a:ext cx="3185594" cy="333728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Unvan 2"/>
          <p:cNvSpPr>
            <a:spLocks noGrp="1"/>
          </p:cNvSpPr>
          <p:nvPr>
            <p:ph type="title"/>
          </p:nvPr>
        </p:nvSpPr>
        <p:spPr/>
        <p:txBody>
          <a:bodyPr/>
          <a:lstStyle/>
          <a:p>
            <a:pPr algn="ctr"/>
            <a:r>
              <a:rPr lang="tr-TR" b="1" dirty="0"/>
              <a:t>yanlış beslenme</a:t>
            </a:r>
          </a:p>
        </p:txBody>
      </p:sp>
      <p:sp>
        <p:nvSpPr>
          <p:cNvPr id="4" name="İçerik Yer Tutucusu 3"/>
          <p:cNvSpPr>
            <a:spLocks noGrp="1"/>
          </p:cNvSpPr>
          <p:nvPr>
            <p:ph idx="1"/>
          </p:nvPr>
        </p:nvSpPr>
        <p:spPr>
          <a:xfrm>
            <a:off x="1494691" y="1932598"/>
            <a:ext cx="3084663" cy="3541714"/>
          </a:xfrm>
        </p:spPr>
        <p:txBody>
          <a:bodyPr/>
          <a:lstStyle/>
          <a:p>
            <a:pPr marL="0" indent="0" algn="r">
              <a:buNone/>
            </a:pPr>
            <a:r>
              <a:rPr lang="tr-TR" dirty="0"/>
              <a:t>Obezitenin oluşmasında bir çok etken rol oynamaktadır.</a:t>
            </a:r>
          </a:p>
        </p:txBody>
      </p:sp>
      <p:sp>
        <p:nvSpPr>
          <p:cNvPr id="5" name="Dikdörtgen 4"/>
          <p:cNvSpPr/>
          <p:nvPr/>
        </p:nvSpPr>
        <p:spPr>
          <a:xfrm>
            <a:off x="7764949" y="3882659"/>
            <a:ext cx="3867274" cy="1569660"/>
          </a:xfrm>
          <a:prstGeom prst="rect">
            <a:avLst/>
          </a:prstGeom>
        </p:spPr>
        <p:txBody>
          <a:bodyPr wrap="square">
            <a:spAutoFit/>
          </a:bodyPr>
          <a:lstStyle/>
          <a:p>
            <a:r>
              <a:rPr lang="tr-TR" sz="2400" dirty="0"/>
              <a:t>Ancak günümüzde yanlış beslenme alışkanlıkları ve hareket kısıtlılığı ön plana çıkmaktadır.</a:t>
            </a:r>
          </a:p>
        </p:txBody>
      </p:sp>
    </p:spTree>
    <p:extLst>
      <p:ext uri="{BB962C8B-B14F-4D97-AF65-F5344CB8AC3E}">
        <p14:creationId xmlns:p14="http://schemas.microsoft.com/office/powerpoint/2010/main" val="32567933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 name="Resim 3"/>
          <p:cNvPicPr>
            <a:picLocks noChangeAspect="1"/>
          </p:cNvPicPr>
          <p:nvPr/>
        </p:nvPicPr>
        <p:blipFill rotWithShape="1">
          <a:blip r:embed="rId2">
            <a:extLst>
              <a:ext uri="{28A0092B-C50C-407E-A947-70E740481C1C}">
                <a14:useLocalDpi xmlns:a14="http://schemas.microsoft.com/office/drawing/2010/main" val="0"/>
              </a:ext>
            </a:extLst>
          </a:blip>
          <a:srcRect l="4857" t="3723" r="5468" b="22337"/>
          <a:stretch/>
        </p:blipFill>
        <p:spPr>
          <a:xfrm>
            <a:off x="1820007" y="105508"/>
            <a:ext cx="8132885" cy="6690946"/>
          </a:xfrm>
          <a:prstGeom prst="rect">
            <a:avLst/>
          </a:prstGeom>
        </p:spPr>
      </p:pic>
      <p:sp>
        <p:nvSpPr>
          <p:cNvPr id="2" name="Unvan 1"/>
          <p:cNvSpPr>
            <a:spLocks noGrp="1"/>
          </p:cNvSpPr>
          <p:nvPr>
            <p:ph type="title"/>
          </p:nvPr>
        </p:nvSpPr>
        <p:spPr>
          <a:xfrm>
            <a:off x="1273298" y="-124179"/>
            <a:ext cx="9905998" cy="1478570"/>
          </a:xfrm>
        </p:spPr>
        <p:txBody>
          <a:bodyPr/>
          <a:lstStyle/>
          <a:p>
            <a:pPr algn="ctr"/>
            <a:r>
              <a:rPr lang="tr-TR" b="1" dirty="0"/>
              <a:t>yanlış beslenme</a:t>
            </a:r>
          </a:p>
        </p:txBody>
      </p:sp>
      <p:sp>
        <p:nvSpPr>
          <p:cNvPr id="5" name="Dikdörtgen 4"/>
          <p:cNvSpPr/>
          <p:nvPr/>
        </p:nvSpPr>
        <p:spPr>
          <a:xfrm>
            <a:off x="3918438" y="1318672"/>
            <a:ext cx="5032131" cy="646331"/>
          </a:xfrm>
          <a:prstGeom prst="rect">
            <a:avLst/>
          </a:prstGeom>
        </p:spPr>
        <p:txBody>
          <a:bodyPr wrap="square">
            <a:spAutoFit/>
          </a:bodyPr>
          <a:lstStyle/>
          <a:p>
            <a:r>
              <a:rPr lang="tr-TR" dirty="0"/>
              <a:t>Yemek yerken başka aktiviteler ile meşgul olunması, doyma hissinin algılanmaması</a:t>
            </a:r>
          </a:p>
        </p:txBody>
      </p:sp>
      <p:sp>
        <p:nvSpPr>
          <p:cNvPr id="6" name="Dikdörtgen 5"/>
          <p:cNvSpPr/>
          <p:nvPr/>
        </p:nvSpPr>
        <p:spPr>
          <a:xfrm>
            <a:off x="3918438" y="3287507"/>
            <a:ext cx="6096000" cy="646331"/>
          </a:xfrm>
          <a:prstGeom prst="rect">
            <a:avLst/>
          </a:prstGeom>
        </p:spPr>
        <p:txBody>
          <a:bodyPr>
            <a:spAutoFit/>
          </a:bodyPr>
          <a:lstStyle/>
          <a:p>
            <a:r>
              <a:rPr lang="tr-TR" dirty="0"/>
              <a:t>Akşam yemeğinden sonra karbonhidrat kaynağı besin tüketmeye devam etmek, fazlaca meyve tüketmek</a:t>
            </a:r>
          </a:p>
        </p:txBody>
      </p:sp>
      <p:sp>
        <p:nvSpPr>
          <p:cNvPr id="7" name="Dikdörtgen 6"/>
          <p:cNvSpPr/>
          <p:nvPr/>
        </p:nvSpPr>
        <p:spPr>
          <a:xfrm>
            <a:off x="3944816" y="4282567"/>
            <a:ext cx="6096000" cy="646331"/>
          </a:xfrm>
          <a:prstGeom prst="rect">
            <a:avLst/>
          </a:prstGeom>
        </p:spPr>
        <p:txBody>
          <a:bodyPr>
            <a:spAutoFit/>
          </a:bodyPr>
          <a:lstStyle/>
          <a:p>
            <a:r>
              <a:rPr lang="tr-TR" dirty="0"/>
              <a:t>Tatlı, hazır paketlenmiş ürünler, çikolata, gazlı ve şekerli içecekler tüketmek</a:t>
            </a:r>
          </a:p>
        </p:txBody>
      </p:sp>
      <p:sp>
        <p:nvSpPr>
          <p:cNvPr id="8" name="Dikdörtgen 7"/>
          <p:cNvSpPr/>
          <p:nvPr/>
        </p:nvSpPr>
        <p:spPr>
          <a:xfrm>
            <a:off x="3918438" y="5323361"/>
            <a:ext cx="5559670" cy="646331"/>
          </a:xfrm>
          <a:prstGeom prst="rect">
            <a:avLst/>
          </a:prstGeom>
        </p:spPr>
        <p:txBody>
          <a:bodyPr wrap="square">
            <a:spAutoFit/>
          </a:bodyPr>
          <a:lstStyle/>
          <a:p>
            <a:r>
              <a:rPr lang="tr-TR" dirty="0"/>
              <a:t>Sağlıklı besinler yerine </a:t>
            </a:r>
            <a:r>
              <a:rPr lang="tr-TR" dirty="0" err="1"/>
              <a:t>fast</a:t>
            </a:r>
            <a:r>
              <a:rPr lang="tr-TR" dirty="0"/>
              <a:t> </a:t>
            </a:r>
            <a:r>
              <a:rPr lang="tr-TR" dirty="0" err="1"/>
              <a:t>food</a:t>
            </a:r>
            <a:r>
              <a:rPr lang="tr-TR" dirty="0"/>
              <a:t> tüketimi, kızarmış kavrulmuş besinleri sık tüketmek</a:t>
            </a:r>
          </a:p>
        </p:txBody>
      </p:sp>
      <p:sp>
        <p:nvSpPr>
          <p:cNvPr id="9" name="Dikdörtgen 8"/>
          <p:cNvSpPr/>
          <p:nvPr/>
        </p:nvSpPr>
        <p:spPr>
          <a:xfrm>
            <a:off x="3944816" y="2246713"/>
            <a:ext cx="5005753" cy="646331"/>
          </a:xfrm>
          <a:prstGeom prst="rect">
            <a:avLst/>
          </a:prstGeom>
        </p:spPr>
        <p:txBody>
          <a:bodyPr wrap="square">
            <a:spAutoFit/>
          </a:bodyPr>
          <a:lstStyle/>
          <a:p>
            <a:r>
              <a:rPr lang="tr-TR" dirty="0"/>
              <a:t>Günlük su tüketiminin az olması, su yerine yüksek enerjili diğer sıvıların tüketilmesi</a:t>
            </a:r>
          </a:p>
        </p:txBody>
      </p:sp>
    </p:spTree>
    <p:extLst>
      <p:ext uri="{BB962C8B-B14F-4D97-AF65-F5344CB8AC3E}">
        <p14:creationId xmlns:p14="http://schemas.microsoft.com/office/powerpoint/2010/main" val="21236777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4412" y="819546"/>
            <a:ext cx="5165165" cy="5528212"/>
          </a:xfrm>
          <a:prstGeom prst="rect">
            <a:avLst/>
          </a:prstGeom>
        </p:spPr>
      </p:pic>
      <p:sp>
        <p:nvSpPr>
          <p:cNvPr id="2" name="Unvan 1"/>
          <p:cNvSpPr>
            <a:spLocks noGrp="1"/>
          </p:cNvSpPr>
          <p:nvPr>
            <p:ph type="title"/>
          </p:nvPr>
        </p:nvSpPr>
        <p:spPr/>
        <p:txBody>
          <a:bodyPr/>
          <a:lstStyle/>
          <a:p>
            <a:r>
              <a:rPr lang="tr-TR" b="1" dirty="0"/>
              <a:t>hareketsiz yaşam</a:t>
            </a:r>
          </a:p>
        </p:txBody>
      </p:sp>
      <p:sp>
        <p:nvSpPr>
          <p:cNvPr id="3" name="İçerik Yer Tutucusu 2"/>
          <p:cNvSpPr>
            <a:spLocks noGrp="1"/>
          </p:cNvSpPr>
          <p:nvPr>
            <p:ph idx="1"/>
          </p:nvPr>
        </p:nvSpPr>
        <p:spPr>
          <a:xfrm>
            <a:off x="1141413" y="2680310"/>
            <a:ext cx="4767019" cy="3541714"/>
          </a:xfrm>
        </p:spPr>
        <p:txBody>
          <a:bodyPr/>
          <a:lstStyle/>
          <a:p>
            <a:pPr marL="0" indent="0" algn="ctr">
              <a:buNone/>
            </a:pPr>
            <a:r>
              <a:rPr lang="tr-TR" dirty="0"/>
              <a:t>Hareketsiz yaşam tarzı ve günlük harcanan enerjinin azalması, fazladan alınan enerji, günümüzde teknolojinin günden güne artması ile insanların yaşamı daha hareketsiz bir hale gelmiştir.</a:t>
            </a:r>
          </a:p>
        </p:txBody>
      </p:sp>
    </p:spTree>
    <p:extLst>
      <p:ext uri="{BB962C8B-B14F-4D97-AF65-F5344CB8AC3E}">
        <p14:creationId xmlns:p14="http://schemas.microsoft.com/office/powerpoint/2010/main" val="38537072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5345723" y="2292042"/>
            <a:ext cx="5956665" cy="3541714"/>
          </a:xfrm>
        </p:spPr>
        <p:txBody>
          <a:bodyPr/>
          <a:lstStyle/>
          <a:p>
            <a:pPr marL="0" indent="0" algn="ctr">
              <a:buNone/>
            </a:pPr>
            <a:r>
              <a:rPr lang="tr-TR" dirty="0"/>
              <a:t>Obezite, vücuda alınan enerji ile harcanan enerji arasındaki dengesizlik sonucu meydana gelen, yağ dokusu miktarının fazlalığı ile kendini gösteren bir hastalıktır. </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6318" y="1824982"/>
            <a:ext cx="4788816" cy="3093857"/>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94096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sharpenSoften amount="-47000"/>
                    </a14:imgEffect>
                  </a14:imgLayer>
                </a14:imgProps>
              </a:ext>
            </a:extLst>
          </a:blip>
          <a:srcRect/>
          <a:stretch>
            <a:fillRect t="-5000" b="-5000"/>
          </a:stretch>
        </a:blip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386862" y="2504464"/>
            <a:ext cx="11592533" cy="1434490"/>
          </a:xfrm>
          <a:solidFill>
            <a:schemeClr val="accent1">
              <a:lumMod val="20000"/>
              <a:lumOff val="80000"/>
            </a:schemeClr>
          </a:solidFill>
        </p:spPr>
        <p:txBody>
          <a:bodyPr>
            <a:normAutofit/>
          </a:bodyPr>
          <a:lstStyle/>
          <a:p>
            <a:pPr marL="0" indent="0" algn="ctr">
              <a:buNone/>
            </a:pPr>
            <a:r>
              <a:rPr lang="tr-TR" dirty="0"/>
              <a:t>Dünya sağlık örgütü; vücut ağırlığının korunmasında enerji metabolizmasının düzenli fiziksel aktivite ile dengelendiğini ve fiziksel aktivitenin, enerji döngüsünün önemli bir parçası olduğunu belirtmiştir. Fiziksel aktivitenin azlığı, </a:t>
            </a:r>
            <a:r>
              <a:rPr lang="tr-TR" dirty="0" err="1"/>
              <a:t>obezitenin</a:t>
            </a:r>
            <a:r>
              <a:rPr lang="tr-TR" dirty="0"/>
              <a:t> en önemli nedenlerinden biridir.</a:t>
            </a:r>
          </a:p>
          <a:p>
            <a:endParaRPr lang="tr-TR" dirty="0"/>
          </a:p>
        </p:txBody>
      </p:sp>
    </p:spTree>
    <p:extLst>
      <p:ext uri="{BB962C8B-B14F-4D97-AF65-F5344CB8AC3E}">
        <p14:creationId xmlns:p14="http://schemas.microsoft.com/office/powerpoint/2010/main" val="3446408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Genetik faktörler</a:t>
            </a:r>
          </a:p>
        </p:txBody>
      </p:sp>
      <p:sp>
        <p:nvSpPr>
          <p:cNvPr id="3" name="İçerik Yer Tutucusu 2"/>
          <p:cNvSpPr>
            <a:spLocks noGrp="1"/>
          </p:cNvSpPr>
          <p:nvPr>
            <p:ph idx="1"/>
          </p:nvPr>
        </p:nvSpPr>
        <p:spPr/>
        <p:txBody>
          <a:bodyPr/>
          <a:lstStyle/>
          <a:p>
            <a:r>
              <a:rPr lang="tr-TR" dirty="0"/>
              <a:t>Yapılan çalışmalar vücut ağırlığını etkileyen faktörlerin üçte birinin genetik sebeplerden kaynaklandığını söylemektedir.</a:t>
            </a:r>
          </a:p>
          <a:p>
            <a:r>
              <a:rPr lang="tr-TR" dirty="0"/>
              <a:t>Birinci derece akrabalarda, obezite ya da aşırı kilo olduğunda bireyin de kilolu veya </a:t>
            </a:r>
            <a:r>
              <a:rPr lang="tr-TR" dirty="0" err="1"/>
              <a:t>obez</a:t>
            </a:r>
            <a:r>
              <a:rPr lang="tr-TR" dirty="0"/>
              <a:t> olma riski artmaktadır.</a:t>
            </a:r>
          </a:p>
          <a:p>
            <a:endParaRPr lang="tr-TR" dirty="0"/>
          </a:p>
        </p:txBody>
      </p:sp>
    </p:spTree>
    <p:extLst>
      <p:ext uri="{BB962C8B-B14F-4D97-AF65-F5344CB8AC3E}">
        <p14:creationId xmlns:p14="http://schemas.microsoft.com/office/powerpoint/2010/main" val="21273697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rgbClr val="A2CCE5"/>
        </a:solidFill>
        <a:effectLst/>
      </p:bgPr>
    </p:bg>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39452" y="1420556"/>
            <a:ext cx="6893170" cy="4595446"/>
          </a:xfrm>
          <a:prstGeom prst="rect">
            <a:avLst/>
          </a:prstGeom>
        </p:spPr>
      </p:pic>
      <p:sp>
        <p:nvSpPr>
          <p:cNvPr id="2" name="Unvan 1"/>
          <p:cNvSpPr>
            <a:spLocks noGrp="1"/>
          </p:cNvSpPr>
          <p:nvPr>
            <p:ph type="title"/>
          </p:nvPr>
        </p:nvSpPr>
        <p:spPr/>
        <p:txBody>
          <a:bodyPr/>
          <a:lstStyle/>
          <a:p>
            <a:r>
              <a:rPr lang="tr-TR" b="1" dirty="0"/>
              <a:t>Obezitenin YOL AÇTIĞI HASTALIKLAR</a:t>
            </a:r>
          </a:p>
        </p:txBody>
      </p:sp>
      <p:sp>
        <p:nvSpPr>
          <p:cNvPr id="5" name="Dikdörtgen 4"/>
          <p:cNvSpPr/>
          <p:nvPr/>
        </p:nvSpPr>
        <p:spPr>
          <a:xfrm>
            <a:off x="7416704" y="1949144"/>
            <a:ext cx="4775296" cy="3416320"/>
          </a:xfrm>
          <a:prstGeom prst="rect">
            <a:avLst/>
          </a:prstGeom>
        </p:spPr>
        <p:txBody>
          <a:bodyPr wrap="square">
            <a:spAutoFit/>
          </a:bodyPr>
          <a:lstStyle/>
          <a:p>
            <a:pPr marL="285750" indent="-285750">
              <a:lnSpc>
                <a:spcPct val="150000"/>
              </a:lnSpc>
              <a:buFont typeface="Arial" panose="020B0604020202020204" pitchFamily="34" charset="0"/>
              <a:buChar char="•"/>
            </a:pPr>
            <a:r>
              <a:rPr lang="tr-TR" sz="2400" dirty="0"/>
              <a:t>Sindirim problemleri</a:t>
            </a:r>
          </a:p>
          <a:p>
            <a:pPr marL="285750" indent="-285750">
              <a:lnSpc>
                <a:spcPct val="150000"/>
              </a:lnSpc>
              <a:buFont typeface="Arial" panose="020B0604020202020204" pitchFamily="34" charset="0"/>
              <a:buChar char="•"/>
            </a:pPr>
            <a:r>
              <a:rPr lang="tr-TR" sz="2400" dirty="0"/>
              <a:t>Jinekolojik ve cinsel sorunlar</a:t>
            </a:r>
          </a:p>
          <a:p>
            <a:pPr marL="285750" indent="-285750">
              <a:lnSpc>
                <a:spcPct val="150000"/>
              </a:lnSpc>
              <a:buFont typeface="Arial" panose="020B0604020202020204" pitchFamily="34" charset="0"/>
              <a:buChar char="•"/>
            </a:pPr>
            <a:r>
              <a:rPr lang="tr-TR" sz="2400" dirty="0"/>
              <a:t>Uyku apnesi (Solunumun uyku esnasında ani ve tekrarlayıcı bir şekilde durduğu ciddi bir uyku bozukluğu)</a:t>
            </a:r>
          </a:p>
        </p:txBody>
      </p:sp>
      <p:sp>
        <p:nvSpPr>
          <p:cNvPr id="6" name="Dikdörtgen 5"/>
          <p:cNvSpPr/>
          <p:nvPr/>
        </p:nvSpPr>
        <p:spPr>
          <a:xfrm>
            <a:off x="1244850" y="2106267"/>
            <a:ext cx="3583228" cy="3416320"/>
          </a:xfrm>
          <a:prstGeom prst="rect">
            <a:avLst/>
          </a:prstGeom>
        </p:spPr>
        <p:txBody>
          <a:bodyPr wrap="square">
            <a:spAutoFit/>
          </a:bodyPr>
          <a:lstStyle/>
          <a:p>
            <a:pPr marL="285750" indent="-285750">
              <a:lnSpc>
                <a:spcPct val="150000"/>
              </a:lnSpc>
              <a:buFont typeface="Arial" panose="020B0604020202020204" pitchFamily="34" charset="0"/>
              <a:buChar char="•"/>
            </a:pPr>
            <a:r>
              <a:rPr lang="tr-TR" sz="2400" dirty="0"/>
              <a:t>Kalp hastalıkları ve felç</a:t>
            </a:r>
          </a:p>
          <a:p>
            <a:pPr marL="285750" indent="-285750">
              <a:lnSpc>
                <a:spcPct val="150000"/>
              </a:lnSpc>
              <a:buFont typeface="Arial" panose="020B0604020202020204" pitchFamily="34" charset="0"/>
              <a:buChar char="•"/>
            </a:pPr>
            <a:r>
              <a:rPr lang="tr-TR" sz="2400" dirty="0"/>
              <a:t>Yüksek tansiyon</a:t>
            </a:r>
          </a:p>
          <a:p>
            <a:pPr marL="285750" indent="-285750">
              <a:lnSpc>
                <a:spcPct val="150000"/>
              </a:lnSpc>
              <a:buFont typeface="Arial" panose="020B0604020202020204" pitchFamily="34" charset="0"/>
              <a:buChar char="•"/>
            </a:pPr>
            <a:r>
              <a:rPr lang="tr-TR" sz="2400" dirty="0"/>
              <a:t>Tip 2 diyabet</a:t>
            </a:r>
          </a:p>
          <a:p>
            <a:pPr marL="285750" indent="-285750">
              <a:lnSpc>
                <a:spcPct val="150000"/>
              </a:lnSpc>
              <a:buFont typeface="Arial" panose="020B0604020202020204" pitchFamily="34" charset="0"/>
              <a:buChar char="•"/>
            </a:pPr>
            <a:r>
              <a:rPr lang="tr-TR" sz="2400" dirty="0"/>
              <a:t>Bazı kanserler</a:t>
            </a:r>
          </a:p>
          <a:p>
            <a:pPr marL="285750" indent="-285750">
              <a:lnSpc>
                <a:spcPct val="150000"/>
              </a:lnSpc>
              <a:buFont typeface="Arial" panose="020B0604020202020204" pitchFamily="34" charset="0"/>
              <a:buChar char="•"/>
            </a:pPr>
            <a:r>
              <a:rPr lang="tr-TR" sz="2400" dirty="0"/>
              <a:t>Kireçlenme</a:t>
            </a:r>
          </a:p>
          <a:p>
            <a:pPr marL="285750" indent="-285750">
              <a:lnSpc>
                <a:spcPct val="150000"/>
              </a:lnSpc>
              <a:buFont typeface="Arial" panose="020B0604020202020204" pitchFamily="34" charset="0"/>
              <a:buChar char="•"/>
            </a:pPr>
            <a:endParaRPr lang="tr-TR" sz="2400" dirty="0"/>
          </a:p>
        </p:txBody>
      </p:sp>
    </p:spTree>
    <p:extLst>
      <p:ext uri="{BB962C8B-B14F-4D97-AF65-F5344CB8AC3E}">
        <p14:creationId xmlns:p14="http://schemas.microsoft.com/office/powerpoint/2010/main" val="19331465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a:xfrm>
            <a:off x="4563208" y="2691338"/>
            <a:ext cx="5451230" cy="1478570"/>
          </a:xfrm>
        </p:spPr>
        <p:txBody>
          <a:bodyPr>
            <a:normAutofit/>
          </a:bodyPr>
          <a:lstStyle/>
          <a:p>
            <a:r>
              <a:rPr lang="tr-TR" sz="4800" b="1" dirty="0"/>
              <a:t>Obezite Nasıl Önlenir?</a:t>
            </a:r>
          </a:p>
        </p:txBody>
      </p:sp>
      <p:pic>
        <p:nvPicPr>
          <p:cNvPr id="5" name="İçerik Yer Tutucusu 4"/>
          <p:cNvPicPr>
            <a:picLocks noGrp="1" noChangeAspect="1"/>
          </p:cNvPicPr>
          <p:nvPr>
            <p:ph idx="1"/>
          </p:nvPr>
        </p:nvPicPr>
        <p:blipFill rotWithShape="1">
          <a:blip r:embed="rId2">
            <a:extLst>
              <a:ext uri="{28A0092B-C50C-407E-A947-70E740481C1C}">
                <a14:useLocalDpi xmlns:a14="http://schemas.microsoft.com/office/drawing/2010/main" val="0"/>
              </a:ext>
            </a:extLst>
          </a:blip>
          <a:srcRect l="1" r="250"/>
          <a:stretch/>
        </p:blipFill>
        <p:spPr>
          <a:xfrm>
            <a:off x="844061" y="3246"/>
            <a:ext cx="3499339" cy="6854754"/>
          </a:xfrm>
        </p:spPr>
      </p:pic>
    </p:spTree>
    <p:extLst>
      <p:ext uri="{BB962C8B-B14F-4D97-AF65-F5344CB8AC3E}">
        <p14:creationId xmlns:p14="http://schemas.microsoft.com/office/powerpoint/2010/main" val="23310750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4" name="İçerik Yer Tutucusu 2"/>
          <p:cNvSpPr txBox="1">
            <a:spLocks/>
          </p:cNvSpPr>
          <p:nvPr/>
        </p:nvSpPr>
        <p:spPr>
          <a:xfrm>
            <a:off x="4501661" y="1125415"/>
            <a:ext cx="7095393" cy="5257801"/>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a:lnSpc>
                <a:spcPct val="100000"/>
              </a:lnSpc>
            </a:pPr>
            <a:endParaRPr lang="tr-TR" dirty="0"/>
          </a:p>
        </p:txBody>
      </p:sp>
      <p:sp>
        <p:nvSpPr>
          <p:cNvPr id="5" name="İçerik Yer Tutucusu 2"/>
          <p:cNvSpPr txBox="1">
            <a:spLocks/>
          </p:cNvSpPr>
          <p:nvPr/>
        </p:nvSpPr>
        <p:spPr>
          <a:xfrm>
            <a:off x="4589585" y="1971668"/>
            <a:ext cx="7095393" cy="3620611"/>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a:lnSpc>
                <a:spcPct val="100000"/>
              </a:lnSpc>
            </a:pPr>
            <a:r>
              <a:rPr lang="tr-TR" dirty="0"/>
              <a:t>Az az ve sık sık beslenilmelidir. Günde en az 4-6 öğün arası beslenmek alışkanlık haline getirilmelidir.</a:t>
            </a:r>
          </a:p>
          <a:p>
            <a:pPr>
              <a:lnSpc>
                <a:spcPct val="100000"/>
              </a:lnSpc>
            </a:pPr>
            <a:r>
              <a:rPr lang="tr-TR" dirty="0"/>
              <a:t>Günde en az 3-5 porsiyon çiğ sebze ve meyve tüketilmeli ve kabuğu soyulmadan tüketilebilenleri iyice yıkadıktan sonra kabuğuyla beraber tüketmeye özen gösterilmelidir.</a:t>
            </a:r>
          </a:p>
          <a:p>
            <a:pPr>
              <a:lnSpc>
                <a:spcPct val="100000"/>
              </a:lnSpc>
            </a:pPr>
            <a:r>
              <a:rPr lang="tr-TR" dirty="0">
                <a:solidFill>
                  <a:srgbClr val="000000"/>
                </a:solidFill>
              </a:rPr>
              <a:t>Günün ilk öğünü olan kahvaltı yapmadan güne başlanmamalıdır. </a:t>
            </a:r>
          </a:p>
          <a:p>
            <a:pPr>
              <a:lnSpc>
                <a:spcPct val="100000"/>
              </a:lnSpc>
            </a:pPr>
            <a:endParaRPr lang="tr-TR" dirty="0"/>
          </a:p>
          <a:p>
            <a:pPr>
              <a:lnSpc>
                <a:spcPct val="100000"/>
              </a:lnSpc>
            </a:pPr>
            <a:endParaRPr lang="tr-TR" dirty="0"/>
          </a:p>
          <a:p>
            <a:endParaRPr lang="tr-TR" dirty="0"/>
          </a:p>
        </p:txBody>
      </p:sp>
      <p:sp>
        <p:nvSpPr>
          <p:cNvPr id="7" name="Unvan 5"/>
          <p:cNvSpPr>
            <a:spLocks noGrp="1"/>
          </p:cNvSpPr>
          <p:nvPr>
            <p:ph type="title"/>
          </p:nvPr>
        </p:nvSpPr>
        <p:spPr>
          <a:xfrm>
            <a:off x="1141413" y="618518"/>
            <a:ext cx="9905998" cy="1478570"/>
          </a:xfrm>
        </p:spPr>
        <p:txBody>
          <a:bodyPr>
            <a:normAutofit/>
          </a:bodyPr>
          <a:lstStyle/>
          <a:p>
            <a:pPr marL="0" indent="0"/>
            <a:r>
              <a:rPr lang="tr-TR" b="1" dirty="0"/>
              <a:t>SAĞLIKLI BESLENME PLANI </a:t>
            </a:r>
            <a:endParaRPr lang="tr-TR" dirty="0"/>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1413" y="2356199"/>
            <a:ext cx="3201633" cy="23339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0434571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4" name="İçerik Yer Tutucusu 2"/>
          <p:cNvSpPr txBox="1">
            <a:spLocks/>
          </p:cNvSpPr>
          <p:nvPr/>
        </p:nvSpPr>
        <p:spPr>
          <a:xfrm>
            <a:off x="4501661" y="1125415"/>
            <a:ext cx="7095393" cy="5257801"/>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a:lnSpc>
                <a:spcPct val="100000"/>
              </a:lnSpc>
            </a:pPr>
            <a:endParaRPr lang="tr-TR" dirty="0"/>
          </a:p>
        </p:txBody>
      </p:sp>
      <p:sp>
        <p:nvSpPr>
          <p:cNvPr id="5" name="İçerik Yer Tutucusu 2"/>
          <p:cNvSpPr txBox="1">
            <a:spLocks/>
          </p:cNvSpPr>
          <p:nvPr/>
        </p:nvSpPr>
        <p:spPr>
          <a:xfrm>
            <a:off x="981777" y="2097088"/>
            <a:ext cx="10703201" cy="4429736"/>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a:lnSpc>
                <a:spcPct val="100000"/>
              </a:lnSpc>
            </a:pPr>
            <a:r>
              <a:rPr lang="tr-TR" dirty="0"/>
              <a:t>Sosis, hamburger, pizza, patates, döner vb. ayaküstü tüketilen (</a:t>
            </a:r>
            <a:r>
              <a:rPr lang="tr-TR" dirty="0" err="1"/>
              <a:t>fast</a:t>
            </a:r>
            <a:r>
              <a:rPr lang="tr-TR" dirty="0"/>
              <a:t> </a:t>
            </a:r>
            <a:r>
              <a:rPr lang="tr-TR" dirty="0" err="1"/>
              <a:t>food</a:t>
            </a:r>
            <a:r>
              <a:rPr lang="tr-TR" dirty="0"/>
              <a:t>) gıdalardan uzak durulmalıdır.</a:t>
            </a:r>
          </a:p>
          <a:p>
            <a:pPr>
              <a:lnSpc>
                <a:spcPct val="100000"/>
              </a:lnSpc>
            </a:pPr>
            <a:r>
              <a:rPr lang="tr-TR" dirty="0">
                <a:solidFill>
                  <a:srgbClr val="000000"/>
                </a:solidFill>
              </a:rPr>
              <a:t>Aşırı şekerli gıdalardan kaçınılmalı ve hatta çay, kahve gibi içecekler şekersiz içilmeli veya şeker miktarı azaltılmalıdır.</a:t>
            </a:r>
          </a:p>
          <a:p>
            <a:pPr>
              <a:lnSpc>
                <a:spcPct val="100000"/>
              </a:lnSpc>
            </a:pPr>
            <a:r>
              <a:rPr lang="tr-TR" dirty="0">
                <a:solidFill>
                  <a:srgbClr val="000000"/>
                </a:solidFill>
              </a:rPr>
              <a:t>Yağlı kırmızı et yerine yağsız et, kuru baklagiller (nohut, mercimek, fasulye gibi) balık ve tavuk tercih edilmelidir.</a:t>
            </a:r>
          </a:p>
          <a:p>
            <a:pPr>
              <a:lnSpc>
                <a:spcPct val="100000"/>
              </a:lnSpc>
            </a:pPr>
            <a:endParaRPr lang="tr-TR" dirty="0">
              <a:solidFill>
                <a:srgbClr val="000000"/>
              </a:solidFill>
            </a:endParaRPr>
          </a:p>
          <a:p>
            <a:pPr>
              <a:lnSpc>
                <a:spcPct val="100000"/>
              </a:lnSpc>
            </a:pPr>
            <a:endParaRPr lang="tr-TR" dirty="0"/>
          </a:p>
          <a:p>
            <a:pPr marL="0" indent="0">
              <a:lnSpc>
                <a:spcPct val="100000"/>
              </a:lnSpc>
              <a:buNone/>
            </a:pPr>
            <a:endParaRPr lang="tr-TR" dirty="0"/>
          </a:p>
        </p:txBody>
      </p:sp>
      <p:sp>
        <p:nvSpPr>
          <p:cNvPr id="7" name="Unvan 5"/>
          <p:cNvSpPr>
            <a:spLocks noGrp="1"/>
          </p:cNvSpPr>
          <p:nvPr>
            <p:ph type="title"/>
          </p:nvPr>
        </p:nvSpPr>
        <p:spPr>
          <a:xfrm>
            <a:off x="1141413" y="618518"/>
            <a:ext cx="9905998" cy="1478570"/>
          </a:xfrm>
        </p:spPr>
        <p:txBody>
          <a:bodyPr>
            <a:normAutofit/>
          </a:bodyPr>
          <a:lstStyle/>
          <a:p>
            <a:pPr marL="0" indent="0"/>
            <a:r>
              <a:rPr lang="tr-TR" b="1" dirty="0"/>
              <a:t>SAĞLIKLI BESLENME PLANI </a:t>
            </a:r>
            <a:endParaRPr lang="tr-TR" dirty="0"/>
          </a:p>
        </p:txBody>
      </p:sp>
      <p:pic>
        <p:nvPicPr>
          <p:cNvPr id="8" name="Resim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9854" y="4380264"/>
            <a:ext cx="4677428" cy="239110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1872089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4" name="İçerik Yer Tutucusu 2"/>
          <p:cNvSpPr txBox="1">
            <a:spLocks/>
          </p:cNvSpPr>
          <p:nvPr/>
        </p:nvSpPr>
        <p:spPr>
          <a:xfrm>
            <a:off x="4589585" y="2050181"/>
            <a:ext cx="7095393" cy="4640272"/>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r>
              <a:rPr lang="tr-TR" dirty="0">
                <a:solidFill>
                  <a:srgbClr val="000000"/>
                </a:solidFill>
              </a:rPr>
              <a:t>Bol su içilmeli, yiyecekler iyice çiğnenmelidir. Her yemek yendiğinde midenin 1/3’ünü boş bırakılmalıdır.</a:t>
            </a:r>
          </a:p>
          <a:p>
            <a:pPr>
              <a:lnSpc>
                <a:spcPct val="100000"/>
              </a:lnSpc>
            </a:pPr>
            <a:r>
              <a:rPr lang="tr-TR" dirty="0">
                <a:solidFill>
                  <a:srgbClr val="000000"/>
                </a:solidFill>
              </a:rPr>
              <a:t>Yemekler haşlama, fırında pişirme veya ızgarada pişirme yöntemleriyle pişirilmelidir. </a:t>
            </a:r>
          </a:p>
          <a:p>
            <a:pPr>
              <a:lnSpc>
                <a:spcPct val="100000"/>
              </a:lnSpc>
            </a:pPr>
            <a:r>
              <a:rPr lang="tr-TR" dirty="0"/>
              <a:t>Sıvı ihtiyacını çay, kahve, kola, hazır meyve suları, </a:t>
            </a:r>
            <a:r>
              <a:rPr lang="tr-TR" dirty="0" err="1"/>
              <a:t>ice</a:t>
            </a:r>
            <a:r>
              <a:rPr lang="tr-TR" dirty="0"/>
              <a:t> </a:t>
            </a:r>
            <a:r>
              <a:rPr lang="tr-TR" dirty="0" err="1"/>
              <a:t>tea</a:t>
            </a:r>
            <a:r>
              <a:rPr lang="tr-TR" dirty="0"/>
              <a:t> vb. şeker ve kafein oranı yüksek içeceklerle karşılamak tercih edilmemelidir.</a:t>
            </a:r>
          </a:p>
          <a:p>
            <a:endParaRPr lang="tr-TR" dirty="0">
              <a:solidFill>
                <a:srgbClr val="000000"/>
              </a:solidFill>
            </a:endParaRPr>
          </a:p>
          <a:p>
            <a:endParaRPr lang="tr-TR" dirty="0"/>
          </a:p>
        </p:txBody>
      </p:sp>
      <p:sp>
        <p:nvSpPr>
          <p:cNvPr id="6" name="Unvan 5"/>
          <p:cNvSpPr>
            <a:spLocks noGrp="1"/>
          </p:cNvSpPr>
          <p:nvPr>
            <p:ph type="title"/>
          </p:nvPr>
        </p:nvSpPr>
        <p:spPr/>
        <p:txBody>
          <a:bodyPr>
            <a:normAutofit/>
          </a:bodyPr>
          <a:lstStyle/>
          <a:p>
            <a:pPr marL="0" indent="0"/>
            <a:r>
              <a:rPr lang="tr-TR" b="1" dirty="0"/>
              <a:t>SAĞLIKLI BESLENME PLANI </a:t>
            </a:r>
            <a:endParaRPr lang="tr-TR" dirty="0"/>
          </a:p>
        </p:txBody>
      </p:sp>
      <p:pic>
        <p:nvPicPr>
          <p:cNvPr id="7" name="Resim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1413" y="2184934"/>
            <a:ext cx="1518208" cy="1583367"/>
          </a:xfrm>
          <a:prstGeom prst="ellipse">
            <a:avLst/>
          </a:prstGeom>
          <a:ln>
            <a:noFill/>
          </a:ln>
          <a:effectLst>
            <a:softEdge rad="112500"/>
          </a:effectLst>
        </p:spPr>
      </p:pic>
      <p:pic>
        <p:nvPicPr>
          <p:cNvPr id="8" name="Resim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9621" y="3621902"/>
            <a:ext cx="1705326" cy="1826058"/>
          </a:xfrm>
          <a:prstGeom prst="ellipse">
            <a:avLst/>
          </a:prstGeom>
          <a:ln>
            <a:noFill/>
          </a:ln>
          <a:effectLst>
            <a:softEdge rad="112500"/>
          </a:effectLst>
        </p:spPr>
      </p:pic>
    </p:spTree>
    <p:extLst>
      <p:ext uri="{BB962C8B-B14F-4D97-AF65-F5344CB8AC3E}">
        <p14:creationId xmlns:p14="http://schemas.microsoft.com/office/powerpoint/2010/main" val="18793306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4" name="İçerik Yer Tutucusu 2"/>
          <p:cNvSpPr txBox="1">
            <a:spLocks/>
          </p:cNvSpPr>
          <p:nvPr/>
        </p:nvSpPr>
        <p:spPr>
          <a:xfrm>
            <a:off x="1293812" y="2401887"/>
            <a:ext cx="9905999" cy="3541714"/>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endParaRPr lang="tr-TR" dirty="0"/>
          </a:p>
        </p:txBody>
      </p:sp>
      <p:sp>
        <p:nvSpPr>
          <p:cNvPr id="6" name="İçerik Yer Tutucusu 2"/>
          <p:cNvSpPr txBox="1">
            <a:spLocks/>
          </p:cNvSpPr>
          <p:nvPr/>
        </p:nvSpPr>
        <p:spPr>
          <a:xfrm>
            <a:off x="4589585" y="1988649"/>
            <a:ext cx="7095393" cy="4072184"/>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None/>
            </a:pPr>
            <a:endParaRPr lang="tr-TR" dirty="0"/>
          </a:p>
          <a:p>
            <a:pPr marL="0" indent="0">
              <a:buNone/>
            </a:pPr>
            <a:endParaRPr lang="tr-TR" dirty="0"/>
          </a:p>
          <a:p>
            <a:r>
              <a:rPr lang="tr-TR" dirty="0"/>
              <a:t>Kilo alımını önlemek için haftada 150 ila 300 dakika orta yoğunlukta aktivite (hızlı yürüyüş ve yüzme gibi) yapılmalıdır.</a:t>
            </a:r>
          </a:p>
        </p:txBody>
      </p:sp>
      <p:sp>
        <p:nvSpPr>
          <p:cNvPr id="7" name="Unvan 5"/>
          <p:cNvSpPr>
            <a:spLocks noGrp="1"/>
          </p:cNvSpPr>
          <p:nvPr>
            <p:ph type="title"/>
          </p:nvPr>
        </p:nvSpPr>
        <p:spPr>
          <a:xfrm>
            <a:off x="1141413" y="618518"/>
            <a:ext cx="9905998" cy="1478570"/>
          </a:xfrm>
        </p:spPr>
        <p:txBody>
          <a:bodyPr>
            <a:normAutofit/>
          </a:bodyPr>
          <a:lstStyle/>
          <a:p>
            <a:r>
              <a:rPr lang="tr-TR" b="1" dirty="0"/>
              <a:t>DÜZENLİ EGZERSİZ</a:t>
            </a:r>
            <a:endParaRPr lang="tr-TR" dirty="0"/>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1413" y="2706465"/>
            <a:ext cx="3300192" cy="254569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8409018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4" name="İçerik Yer Tutucusu 2"/>
          <p:cNvSpPr txBox="1">
            <a:spLocks/>
          </p:cNvSpPr>
          <p:nvPr/>
        </p:nvSpPr>
        <p:spPr>
          <a:xfrm>
            <a:off x="270974" y="2841501"/>
            <a:ext cx="4406534" cy="1299675"/>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None/>
            </a:pPr>
            <a:endParaRPr lang="tr-TR" b="1" dirty="0"/>
          </a:p>
        </p:txBody>
      </p:sp>
      <p:sp>
        <p:nvSpPr>
          <p:cNvPr id="7" name="İçerik Yer Tutucusu 2"/>
          <p:cNvSpPr txBox="1">
            <a:spLocks/>
          </p:cNvSpPr>
          <p:nvPr/>
        </p:nvSpPr>
        <p:spPr>
          <a:xfrm>
            <a:off x="4589585" y="1858111"/>
            <a:ext cx="7095393" cy="4182208"/>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endParaRPr lang="tr-TR" dirty="0"/>
          </a:p>
          <a:p>
            <a:endParaRPr lang="tr-TR" dirty="0"/>
          </a:p>
          <a:p>
            <a:endParaRPr lang="tr-TR" dirty="0"/>
          </a:p>
          <a:p>
            <a:r>
              <a:rPr lang="tr-TR" dirty="0"/>
              <a:t>Haftada en az bir kez tartılmak kilo kontrolü açısından önemlidir.</a:t>
            </a:r>
          </a:p>
        </p:txBody>
      </p:sp>
      <p:sp>
        <p:nvSpPr>
          <p:cNvPr id="5" name="Unvan 5"/>
          <p:cNvSpPr>
            <a:spLocks noGrp="1"/>
          </p:cNvSpPr>
          <p:nvPr>
            <p:ph type="title"/>
          </p:nvPr>
        </p:nvSpPr>
        <p:spPr>
          <a:xfrm>
            <a:off x="1141413" y="618518"/>
            <a:ext cx="9905998" cy="1478570"/>
          </a:xfrm>
        </p:spPr>
        <p:txBody>
          <a:bodyPr>
            <a:normAutofit/>
          </a:bodyPr>
          <a:lstStyle/>
          <a:p>
            <a:r>
              <a:rPr lang="tr-TR" b="1" dirty="0"/>
              <a:t>KİLOYU DÜZENLİ OLARAK KONTROL ETME</a:t>
            </a:r>
          </a:p>
        </p:txBody>
      </p:sp>
      <p:pic>
        <p:nvPicPr>
          <p:cNvPr id="3" name="Resim 2"/>
          <p:cNvPicPr>
            <a:picLocks noChangeAspect="1"/>
          </p:cNvPicPr>
          <p:nvPr/>
        </p:nvPicPr>
        <p:blipFill rotWithShape="1">
          <a:blip r:embed="rId2">
            <a:extLst>
              <a:ext uri="{28A0092B-C50C-407E-A947-70E740481C1C}">
                <a14:useLocalDpi xmlns:a14="http://schemas.microsoft.com/office/drawing/2010/main" val="0"/>
              </a:ext>
            </a:extLst>
          </a:blip>
          <a:srcRect l="13456" t="7324" r="16530" b="12408"/>
          <a:stretch/>
        </p:blipFill>
        <p:spPr>
          <a:xfrm>
            <a:off x="1258080" y="2242686"/>
            <a:ext cx="3214838" cy="357097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6900226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4" name="İçerik Yer Tutucusu 2"/>
          <p:cNvSpPr txBox="1">
            <a:spLocks/>
          </p:cNvSpPr>
          <p:nvPr/>
        </p:nvSpPr>
        <p:spPr>
          <a:xfrm>
            <a:off x="270974" y="2841501"/>
            <a:ext cx="4107596" cy="1299675"/>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None/>
            </a:pPr>
            <a:endParaRPr lang="tr-TR" b="1" dirty="0"/>
          </a:p>
        </p:txBody>
      </p:sp>
      <p:sp>
        <p:nvSpPr>
          <p:cNvPr id="5" name="İçerik Yer Tutucusu 2"/>
          <p:cNvSpPr txBox="1">
            <a:spLocks/>
          </p:cNvSpPr>
          <p:nvPr/>
        </p:nvSpPr>
        <p:spPr>
          <a:xfrm>
            <a:off x="4589585" y="2420818"/>
            <a:ext cx="7095393" cy="4182208"/>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r>
              <a:rPr lang="tr-TR" dirty="0"/>
              <a:t>Tatlılar, şekerler, yağlar ve işlenmiş yiyecekler, küçük bir porsiyon içinde büyük miktarda kalori içeren besinlerdir. Meyve ve sebzeler ise daha büyük porsiyona sahipken daha az kalori içermektedir. Az kalorili bu yiyeceklerin tercih edilmesi hem açlık hissini azaltır hem de daha az kalori almanızı sağlar.</a:t>
            </a:r>
          </a:p>
        </p:txBody>
      </p:sp>
      <p:sp>
        <p:nvSpPr>
          <p:cNvPr id="6" name="Unvan 5"/>
          <p:cNvSpPr>
            <a:spLocks noGrp="1"/>
          </p:cNvSpPr>
          <p:nvPr>
            <p:ph type="title"/>
          </p:nvPr>
        </p:nvSpPr>
        <p:spPr>
          <a:xfrm>
            <a:off x="1141413" y="618518"/>
            <a:ext cx="9905998" cy="1478570"/>
          </a:xfrm>
        </p:spPr>
        <p:txBody>
          <a:bodyPr>
            <a:normAutofit/>
          </a:bodyPr>
          <a:lstStyle/>
          <a:p>
            <a:r>
              <a:rPr lang="tr-TR" b="1" dirty="0"/>
              <a:t>DAHA AZ BESİN İLE TOK HİSSETME</a:t>
            </a:r>
          </a:p>
        </p:txBody>
      </p:sp>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9231" y="2420818"/>
            <a:ext cx="3622432" cy="27405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2135819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1880671" y="1906587"/>
            <a:ext cx="4661511" cy="3541714"/>
          </a:xfrm>
        </p:spPr>
        <p:txBody>
          <a:bodyPr/>
          <a:lstStyle/>
          <a:p>
            <a:pPr marL="0" indent="0" algn="ctr">
              <a:buNone/>
            </a:pPr>
            <a:r>
              <a:rPr lang="tr-TR" dirty="0"/>
              <a:t>Obezitenin oluşmasında enerji dengesizliğinin yanı sıra yanlış beslenme, hareketsiz yaşam, genetik, psikolojik, çevresel, kültürel ve davranışsal pek çok faktör etkilidir.</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6525743" y="1161393"/>
            <a:ext cx="4998148" cy="4345897"/>
          </a:xfrm>
          <a:prstGeom prst="ellipse">
            <a:avLst/>
          </a:prstGeom>
          <a:ln>
            <a:noFill/>
          </a:ln>
          <a:effectLst>
            <a:softEdge rad="112500"/>
          </a:effectLst>
        </p:spPr>
      </p:pic>
    </p:spTree>
    <p:extLst>
      <p:ext uri="{BB962C8B-B14F-4D97-AF65-F5344CB8AC3E}">
        <p14:creationId xmlns:p14="http://schemas.microsoft.com/office/powerpoint/2010/main" val="38155830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4" name="İçerik Yer Tutucusu 2"/>
          <p:cNvSpPr txBox="1">
            <a:spLocks/>
          </p:cNvSpPr>
          <p:nvPr/>
        </p:nvSpPr>
        <p:spPr>
          <a:xfrm>
            <a:off x="5433645" y="1987062"/>
            <a:ext cx="6093069" cy="4189901"/>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endParaRPr lang="tr-TR" dirty="0"/>
          </a:p>
        </p:txBody>
      </p:sp>
      <p:sp>
        <p:nvSpPr>
          <p:cNvPr id="5" name="İçerik Yer Tutucusu 2"/>
          <p:cNvSpPr txBox="1">
            <a:spLocks/>
          </p:cNvSpPr>
          <p:nvPr/>
        </p:nvSpPr>
        <p:spPr>
          <a:xfrm>
            <a:off x="4589585" y="2700824"/>
            <a:ext cx="7095393" cy="3383458"/>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a:lnSpc>
                <a:spcPct val="100000"/>
              </a:lnSpc>
            </a:pPr>
            <a:r>
              <a:rPr lang="tr-TR" dirty="0">
                <a:cs typeface="Arial" panose="020B0604020202020204" pitchFamily="34" charset="0"/>
              </a:rPr>
              <a:t>Okulda veya evde dinlenirken ve ders çalışırken açlık hissedildiğinde tüketilen besinlere dikkat edilmelidir. Örneğin, şeker ve şekerli besinler, cips vb. yağlı ve tuzlu besinler veya gazlı içecekler yerine süt, yoğurt, sütlü tatlılar, ekmek arası peynir, taze sıkılmış meyve suları, kuru yemiş ve kuru meyvelerin tüketmek tercih edilmelidir.</a:t>
            </a:r>
          </a:p>
        </p:txBody>
      </p:sp>
      <p:sp>
        <p:nvSpPr>
          <p:cNvPr id="6" name="İçerik Yer Tutucusu 2"/>
          <p:cNvSpPr txBox="1">
            <a:spLocks/>
          </p:cNvSpPr>
          <p:nvPr/>
        </p:nvSpPr>
        <p:spPr>
          <a:xfrm>
            <a:off x="270974" y="2841501"/>
            <a:ext cx="4107596" cy="1299675"/>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None/>
            </a:pPr>
            <a:endParaRPr lang="tr-TR" b="1" dirty="0"/>
          </a:p>
        </p:txBody>
      </p:sp>
      <p:sp>
        <p:nvSpPr>
          <p:cNvPr id="7" name="Unvan 5"/>
          <p:cNvSpPr>
            <a:spLocks noGrp="1"/>
          </p:cNvSpPr>
          <p:nvPr>
            <p:ph type="title"/>
          </p:nvPr>
        </p:nvSpPr>
        <p:spPr>
          <a:xfrm>
            <a:off x="1141413" y="618518"/>
            <a:ext cx="9905998" cy="1478570"/>
          </a:xfrm>
        </p:spPr>
        <p:txBody>
          <a:bodyPr>
            <a:normAutofit/>
          </a:bodyPr>
          <a:lstStyle/>
          <a:p>
            <a:r>
              <a:rPr lang="tr-TR" b="1" dirty="0"/>
              <a:t>SAĞLIKLI BESİNLERE YÖNELME</a:t>
            </a:r>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1671" y="2841501"/>
            <a:ext cx="3386899" cy="2364010"/>
          </a:xfrm>
          <a:prstGeom prst="rect">
            <a:avLst/>
          </a:prstGeom>
        </p:spPr>
      </p:pic>
    </p:spTree>
    <p:extLst>
      <p:ext uri="{BB962C8B-B14F-4D97-AF65-F5344CB8AC3E}">
        <p14:creationId xmlns:p14="http://schemas.microsoft.com/office/powerpoint/2010/main" val="18091214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4" name="İçerik Yer Tutucusu 2"/>
          <p:cNvSpPr txBox="1">
            <a:spLocks/>
          </p:cNvSpPr>
          <p:nvPr/>
        </p:nvSpPr>
        <p:spPr>
          <a:xfrm>
            <a:off x="270974" y="2841501"/>
            <a:ext cx="3571264" cy="1299675"/>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None/>
            </a:pPr>
            <a:r>
              <a:rPr lang="tr-TR" b="1" dirty="0"/>
              <a:t>SAĞLIKLI YEMEK TABAĞINI UYGULAMA</a:t>
            </a:r>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42238" y="609759"/>
            <a:ext cx="7450131" cy="6002056"/>
          </a:xfrm>
          <a:prstGeom prst="rect">
            <a:avLst/>
          </a:prstGeom>
        </p:spPr>
      </p:pic>
    </p:spTree>
    <p:extLst>
      <p:ext uri="{BB962C8B-B14F-4D97-AF65-F5344CB8AC3E}">
        <p14:creationId xmlns:p14="http://schemas.microsoft.com/office/powerpoint/2010/main" val="38706262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KAYNAK</a:t>
            </a:r>
          </a:p>
        </p:txBody>
      </p:sp>
      <p:sp>
        <p:nvSpPr>
          <p:cNvPr id="3" name="İçerik Yer Tutucusu 2"/>
          <p:cNvSpPr>
            <a:spLocks noGrp="1"/>
          </p:cNvSpPr>
          <p:nvPr>
            <p:ph idx="1"/>
          </p:nvPr>
        </p:nvSpPr>
        <p:spPr/>
        <p:txBody>
          <a:bodyPr>
            <a:normAutofit/>
          </a:bodyPr>
          <a:lstStyle/>
          <a:p>
            <a:r>
              <a:rPr lang="en-US" sz="1200" dirty="0" err="1"/>
              <a:t>Gülcan</a:t>
            </a:r>
            <a:r>
              <a:rPr lang="en-US" sz="1200" dirty="0"/>
              <a:t>, E., &amp; </a:t>
            </a:r>
            <a:r>
              <a:rPr lang="en-US" sz="1200" dirty="0" err="1"/>
              <a:t>Özkan</a:t>
            </a:r>
            <a:r>
              <a:rPr lang="en-US" sz="1200" dirty="0"/>
              <a:t>, A. (2006). OBEZİTE. Journal of Science and Technology of </a:t>
            </a:r>
            <a:r>
              <a:rPr lang="en-US" sz="1200" dirty="0" err="1"/>
              <a:t>Dumlupınar</a:t>
            </a:r>
            <a:r>
              <a:rPr lang="en-US" sz="1200" dirty="0"/>
              <a:t> University(010), 185-194.</a:t>
            </a:r>
            <a:endParaRPr lang="tr-TR" sz="1200" dirty="0"/>
          </a:p>
          <a:p>
            <a:r>
              <a:rPr lang="tr-TR" sz="1200" dirty="0"/>
              <a:t>GÜRBÜZ, P., YETİŞ, G., &amp; ÇELİKHAN, G. (2016). OBEZİTE VE YAĞ DOKUSU. İnönü Üniversitesi Sağlık Hizmetleri Meslek Yüksek Okulu Dergisi, 4(2), 32-43.</a:t>
            </a:r>
          </a:p>
          <a:p>
            <a:r>
              <a:rPr lang="tr-TR" sz="1200" dirty="0"/>
              <a:t>ŞENGÖNÜL M, ÖZAY ARANCIOĞLU İ, YILDIRIM MAVİŞ Ç, ERGÜDEN B. Obezite ve Psikoloji. Haliç Üniversitesi Sağlık Bilimleri Dergisi. 2019;2(3):1-12. </a:t>
            </a:r>
          </a:p>
          <a:p>
            <a:r>
              <a:rPr lang="tr-TR" sz="1200" dirty="0"/>
              <a:t>BULUT ÇELİK, S., &amp; ERTEN BUCAKTEPE, G. (2020). Çocuklarda Ve </a:t>
            </a:r>
            <a:r>
              <a:rPr lang="tr-TR" sz="1200" dirty="0" err="1"/>
              <a:t>Adolesanlarda</a:t>
            </a:r>
            <a:r>
              <a:rPr lang="tr-TR" sz="1200" dirty="0"/>
              <a:t> Obezite. Klinik Tıp Pediatri Dergisi, 12(1), 26-42.</a:t>
            </a:r>
          </a:p>
          <a:p>
            <a:r>
              <a:rPr lang="tr-TR" sz="1200" dirty="0"/>
              <a:t>SEMERCİ C. (2004). OBEZİTE VE GENETİK. Gülhane Tıp Dergisi 46 (4) : 353 - 359 (2004)</a:t>
            </a:r>
          </a:p>
          <a:p>
            <a:r>
              <a:rPr lang="tr-TR" sz="1200" dirty="0"/>
              <a:t>BEYAZ SİPAHİ, B. (2021). Türkiye’de Obezite Üzerine Sosyoekonomik Faktörlerin Etkisi ve Gelir Eşitsizliği. Ankara Üniversitesi SBF Dergisi, 76(2), 547-573.</a:t>
            </a:r>
          </a:p>
        </p:txBody>
      </p:sp>
    </p:spTree>
    <p:extLst>
      <p:ext uri="{BB962C8B-B14F-4D97-AF65-F5344CB8AC3E}">
        <p14:creationId xmlns:p14="http://schemas.microsoft.com/office/powerpoint/2010/main" val="25274193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5031" y="1434488"/>
            <a:ext cx="8757138" cy="5423512"/>
          </a:xfrm>
          <a:prstGeom prst="rect">
            <a:avLst/>
          </a:prstGeom>
        </p:spPr>
      </p:pic>
      <p:sp>
        <p:nvSpPr>
          <p:cNvPr id="3" name="İçerik Yer Tutucusu 2"/>
          <p:cNvSpPr>
            <a:spLocks noGrp="1"/>
          </p:cNvSpPr>
          <p:nvPr>
            <p:ph idx="1"/>
          </p:nvPr>
        </p:nvSpPr>
        <p:spPr>
          <a:xfrm>
            <a:off x="1097450" y="685799"/>
            <a:ext cx="9905999" cy="527539"/>
          </a:xfrm>
        </p:spPr>
        <p:txBody>
          <a:bodyPr>
            <a:normAutofit lnSpcReduction="10000"/>
          </a:bodyPr>
          <a:lstStyle/>
          <a:p>
            <a:pPr marL="0" indent="0" algn="ctr">
              <a:buNone/>
            </a:pPr>
            <a:r>
              <a:rPr lang="tr-TR" dirty="0"/>
              <a:t>Obezitenin sınıflandırılmasında kullanılan birkaç yöntem vardır.</a:t>
            </a:r>
          </a:p>
        </p:txBody>
      </p:sp>
      <p:sp>
        <p:nvSpPr>
          <p:cNvPr id="5" name="Metin kutusu 4"/>
          <p:cNvSpPr txBox="1"/>
          <p:nvPr/>
        </p:nvSpPr>
        <p:spPr>
          <a:xfrm>
            <a:off x="3938954" y="1995854"/>
            <a:ext cx="3358662" cy="461665"/>
          </a:xfrm>
          <a:prstGeom prst="rect">
            <a:avLst/>
          </a:prstGeom>
          <a:noFill/>
        </p:spPr>
        <p:txBody>
          <a:bodyPr wrap="square" rtlCol="0">
            <a:spAutoFit/>
          </a:bodyPr>
          <a:lstStyle/>
          <a:p>
            <a:pPr algn="ctr"/>
            <a:r>
              <a:rPr lang="tr-TR" sz="2400" dirty="0"/>
              <a:t>1. Beden kütle indeksi</a:t>
            </a:r>
          </a:p>
        </p:txBody>
      </p:sp>
      <p:sp>
        <p:nvSpPr>
          <p:cNvPr id="6" name="Dikdörtgen 5"/>
          <p:cNvSpPr/>
          <p:nvPr/>
        </p:nvSpPr>
        <p:spPr>
          <a:xfrm>
            <a:off x="4647347" y="2945257"/>
            <a:ext cx="2592506" cy="461665"/>
          </a:xfrm>
          <a:prstGeom prst="rect">
            <a:avLst/>
          </a:prstGeom>
        </p:spPr>
        <p:txBody>
          <a:bodyPr wrap="none">
            <a:spAutoFit/>
          </a:bodyPr>
          <a:lstStyle/>
          <a:p>
            <a:pPr algn="ctr"/>
            <a:r>
              <a:rPr lang="tr-TR" sz="2400" dirty="0"/>
              <a:t>2. Yağ dokusu oranı</a:t>
            </a:r>
          </a:p>
        </p:txBody>
      </p:sp>
    </p:spTree>
    <p:extLst>
      <p:ext uri="{BB962C8B-B14F-4D97-AF65-F5344CB8AC3E}">
        <p14:creationId xmlns:p14="http://schemas.microsoft.com/office/powerpoint/2010/main" val="13263168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rgbClr val="ADE7E9"/>
        </a:solidFill>
        <a:effectLst/>
      </p:bgPr>
    </p:bg>
    <p:spTree>
      <p:nvGrpSpPr>
        <p:cNvPr id="1" name=""/>
        <p:cNvGrpSpPr/>
        <p:nvPr/>
      </p:nvGrpSpPr>
      <p:grpSpPr>
        <a:xfrm>
          <a:off x="0" y="0"/>
          <a:ext cx="0" cy="0"/>
          <a:chOff x="0" y="0"/>
          <a:chExt cx="0" cy="0"/>
        </a:xfrm>
      </p:grpSpPr>
      <p:pic>
        <p:nvPicPr>
          <p:cNvPr id="4" name="Resim 3"/>
          <p:cNvPicPr>
            <a:picLocks noChangeAspect="1"/>
          </p:cNvPicPr>
          <p:nvPr/>
        </p:nvPicPr>
        <p:blipFill rotWithShape="1">
          <a:blip r:embed="rId2">
            <a:extLst>
              <a:ext uri="{28A0092B-C50C-407E-A947-70E740481C1C}">
                <a14:useLocalDpi xmlns:a14="http://schemas.microsoft.com/office/drawing/2010/main" val="0"/>
              </a:ext>
            </a:extLst>
          </a:blip>
          <a:srcRect b="1213"/>
          <a:stretch/>
        </p:blipFill>
        <p:spPr>
          <a:xfrm>
            <a:off x="3846935" y="1428001"/>
            <a:ext cx="8345065" cy="5429999"/>
          </a:xfrm>
          <a:prstGeom prst="rect">
            <a:avLst/>
          </a:prstGeom>
        </p:spPr>
      </p:pic>
      <p:sp>
        <p:nvSpPr>
          <p:cNvPr id="2" name="Unvan 1"/>
          <p:cNvSpPr>
            <a:spLocks noGrp="1"/>
          </p:cNvSpPr>
          <p:nvPr>
            <p:ph type="title"/>
          </p:nvPr>
        </p:nvSpPr>
        <p:spPr/>
        <p:txBody>
          <a:bodyPr/>
          <a:lstStyle/>
          <a:p>
            <a:r>
              <a:rPr lang="tr-TR" b="1" dirty="0"/>
              <a:t>Beden kütle indeksi (BKİ)</a:t>
            </a:r>
          </a:p>
        </p:txBody>
      </p:sp>
      <p:sp>
        <p:nvSpPr>
          <p:cNvPr id="3" name="İçerik Yer Tutucusu 2"/>
          <p:cNvSpPr>
            <a:spLocks noGrp="1"/>
          </p:cNvSpPr>
          <p:nvPr>
            <p:ph idx="1"/>
          </p:nvPr>
        </p:nvSpPr>
        <p:spPr>
          <a:xfrm>
            <a:off x="1141413" y="2249487"/>
            <a:ext cx="3826242" cy="3541714"/>
          </a:xfrm>
        </p:spPr>
        <p:txBody>
          <a:bodyPr/>
          <a:lstStyle/>
          <a:p>
            <a:r>
              <a:rPr lang="tr-TR" dirty="0"/>
              <a:t>Beden kütle indeksi vücut ağırlığının, boyun metre cinsinden karesine bölünmesiyle (kg/m²) elde edilir. </a:t>
            </a:r>
          </a:p>
          <a:p>
            <a:endParaRPr lang="tr-TR" dirty="0"/>
          </a:p>
        </p:txBody>
      </p:sp>
    </p:spTree>
    <p:extLst>
      <p:ext uri="{BB962C8B-B14F-4D97-AF65-F5344CB8AC3E}">
        <p14:creationId xmlns:p14="http://schemas.microsoft.com/office/powerpoint/2010/main" val="12241431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İçerik Yer Tutucusu 2"/>
          <p:cNvSpPr>
            <a:spLocks noGrp="1"/>
          </p:cNvSpPr>
          <p:nvPr>
            <p:ph sz="half" idx="1"/>
          </p:nvPr>
        </p:nvSpPr>
        <p:spPr>
          <a:xfrm>
            <a:off x="1141410" y="1449386"/>
            <a:ext cx="4878389" cy="3541714"/>
          </a:xfrm>
        </p:spPr>
        <p:txBody>
          <a:bodyPr>
            <a:normAutofit/>
          </a:bodyPr>
          <a:lstStyle/>
          <a:p>
            <a:r>
              <a:rPr lang="tr-TR" dirty="0"/>
              <a:t>18,5’in altında olması zayıf,</a:t>
            </a:r>
          </a:p>
          <a:p>
            <a:r>
              <a:rPr lang="tr-TR" dirty="0"/>
              <a:t>18,5-24,9 arasında olması normal kilolu, </a:t>
            </a:r>
          </a:p>
          <a:p>
            <a:r>
              <a:rPr lang="tr-TR" dirty="0"/>
              <a:t>25-29,9 arası olması fazla kilolu, </a:t>
            </a:r>
          </a:p>
          <a:p>
            <a:endParaRPr lang="tr-TR" dirty="0"/>
          </a:p>
        </p:txBody>
      </p:sp>
      <p:sp>
        <p:nvSpPr>
          <p:cNvPr id="6" name="İçerik Yer Tutucusu 5"/>
          <p:cNvSpPr>
            <a:spLocks noGrp="1"/>
          </p:cNvSpPr>
          <p:nvPr>
            <p:ph sz="half" idx="2"/>
          </p:nvPr>
        </p:nvSpPr>
        <p:spPr>
          <a:xfrm>
            <a:off x="6172200" y="1449386"/>
            <a:ext cx="4875211" cy="3541714"/>
          </a:xfrm>
        </p:spPr>
        <p:txBody>
          <a:bodyPr/>
          <a:lstStyle/>
          <a:p>
            <a:r>
              <a:rPr lang="tr-TR" dirty="0"/>
              <a:t>30-34,9 arası 1. derece </a:t>
            </a:r>
            <a:r>
              <a:rPr lang="tr-TR" dirty="0" err="1"/>
              <a:t>obez</a:t>
            </a:r>
            <a:r>
              <a:rPr lang="tr-TR" dirty="0"/>
              <a:t>, </a:t>
            </a:r>
          </a:p>
          <a:p>
            <a:r>
              <a:rPr lang="tr-TR" dirty="0"/>
              <a:t>35-39,9 arası 2. derece </a:t>
            </a:r>
            <a:r>
              <a:rPr lang="tr-TR" dirty="0" err="1"/>
              <a:t>obez</a:t>
            </a:r>
            <a:r>
              <a:rPr lang="tr-TR" dirty="0"/>
              <a:t>, </a:t>
            </a:r>
          </a:p>
          <a:p>
            <a:r>
              <a:rPr lang="tr-TR" dirty="0"/>
              <a:t>40 ve üzeri ise 3. derece (</a:t>
            </a:r>
            <a:r>
              <a:rPr lang="tr-TR" dirty="0" err="1"/>
              <a:t>morbid</a:t>
            </a:r>
            <a:r>
              <a:rPr lang="tr-TR" dirty="0"/>
              <a:t>) </a:t>
            </a:r>
            <a:r>
              <a:rPr lang="tr-TR" dirty="0" err="1"/>
              <a:t>obez</a:t>
            </a:r>
            <a:r>
              <a:rPr lang="tr-TR" dirty="0"/>
              <a:t> olarak değerlendirilmektedir.</a:t>
            </a:r>
          </a:p>
          <a:p>
            <a:endParaRPr lang="tr-TR" dirty="0"/>
          </a:p>
        </p:txBody>
      </p:sp>
      <p:pic>
        <p:nvPicPr>
          <p:cNvPr id="4" name="İçerik Yer Tutucusu 3"/>
          <p:cNvPicPr>
            <a:picLocks noChangeAspect="1"/>
          </p:cNvPicPr>
          <p:nvPr/>
        </p:nvPicPr>
        <p:blipFill rotWithShape="1">
          <a:blip r:embed="rId2">
            <a:extLst>
              <a:ext uri="{28A0092B-C50C-407E-A947-70E740481C1C}">
                <a14:useLocalDpi xmlns:a14="http://schemas.microsoft.com/office/drawing/2010/main" val="0"/>
              </a:ext>
            </a:extLst>
          </a:blip>
          <a:srcRect b="18262"/>
          <a:stretch/>
        </p:blipFill>
        <p:spPr>
          <a:xfrm>
            <a:off x="1740877" y="3490546"/>
            <a:ext cx="8247184" cy="3367454"/>
          </a:xfrm>
          <a:prstGeom prst="rect">
            <a:avLst/>
          </a:prstGeom>
        </p:spPr>
      </p:pic>
      <p:sp>
        <p:nvSpPr>
          <p:cNvPr id="7" name="Dikdörtgen 6"/>
          <p:cNvSpPr/>
          <p:nvPr/>
        </p:nvSpPr>
        <p:spPr>
          <a:xfrm>
            <a:off x="1354015" y="723120"/>
            <a:ext cx="9020908" cy="461665"/>
          </a:xfrm>
          <a:prstGeom prst="rect">
            <a:avLst/>
          </a:prstGeom>
        </p:spPr>
        <p:txBody>
          <a:bodyPr wrap="square">
            <a:spAutoFit/>
          </a:bodyPr>
          <a:lstStyle/>
          <a:p>
            <a:r>
              <a:rPr lang="tr-TR" sz="2400" dirty="0"/>
              <a:t>Dünya Sağlık Örgütü’nün yapmış olduğu sınıflandırmaya göre, </a:t>
            </a:r>
            <a:r>
              <a:rPr lang="tr-TR" sz="2400" dirty="0" err="1"/>
              <a:t>BKİ’nin</a:t>
            </a:r>
            <a:r>
              <a:rPr lang="tr-TR" sz="2400" dirty="0"/>
              <a:t> </a:t>
            </a:r>
          </a:p>
        </p:txBody>
      </p:sp>
    </p:spTree>
    <p:extLst>
      <p:ext uri="{BB962C8B-B14F-4D97-AF65-F5344CB8AC3E}">
        <p14:creationId xmlns:p14="http://schemas.microsoft.com/office/powerpoint/2010/main" val="33479519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59922" y="2249487"/>
            <a:ext cx="7112977" cy="3541714"/>
          </a:xfrm>
        </p:spPr>
        <p:txBody>
          <a:bodyPr>
            <a:normAutofit/>
          </a:bodyPr>
          <a:lstStyle/>
          <a:p>
            <a:pPr marL="0" indent="0">
              <a:buNone/>
            </a:pPr>
            <a:r>
              <a:rPr lang="tr-TR" sz="2200" dirty="0"/>
              <a:t>Örneğin kilosu 60 kg boyu 1.50 cm olan bir kişinin BKİ değeri</a:t>
            </a:r>
          </a:p>
          <a:p>
            <a:endParaRPr lang="tr-TR" sz="2200" dirty="0"/>
          </a:p>
          <a:p>
            <a:pPr marL="0" indent="0">
              <a:buNone/>
            </a:pPr>
            <a:r>
              <a:rPr lang="tr-TR" sz="2200" dirty="0"/>
              <a:t>60/(1.5x1.5)= 26.6’dır. </a:t>
            </a:r>
          </a:p>
          <a:p>
            <a:endParaRPr lang="tr-TR" sz="2200" dirty="0"/>
          </a:p>
          <a:p>
            <a:pPr marL="0" indent="0">
              <a:buNone/>
            </a:pPr>
            <a:r>
              <a:rPr lang="tr-TR" sz="2200" dirty="0"/>
              <a:t>Dünya Sağlık Örgütü’nün yapmış olduğu sınıflandırmaya göre bu kişi fazla kilolu sınıfında değerlendirilmektedir.</a:t>
            </a:r>
          </a:p>
        </p:txBody>
      </p:sp>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3360" y="2249487"/>
            <a:ext cx="2913941" cy="3039002"/>
          </a:xfrm>
          <a:prstGeom prst="rect">
            <a:avLst/>
          </a:prstGeom>
        </p:spPr>
      </p:pic>
    </p:spTree>
    <p:extLst>
      <p:ext uri="{BB962C8B-B14F-4D97-AF65-F5344CB8AC3E}">
        <p14:creationId xmlns:p14="http://schemas.microsoft.com/office/powerpoint/2010/main" val="8723998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59922" y="2249487"/>
            <a:ext cx="6919547" cy="3541714"/>
          </a:xfrm>
        </p:spPr>
        <p:txBody>
          <a:bodyPr>
            <a:normAutofit/>
          </a:bodyPr>
          <a:lstStyle/>
          <a:p>
            <a:pPr marL="0" indent="0">
              <a:buNone/>
            </a:pPr>
            <a:r>
              <a:rPr lang="tr-TR" sz="2200" dirty="0"/>
              <a:t>Kilosu 70 kg boyu 1.85 cm olan bir kişinin BKİ değeri</a:t>
            </a:r>
          </a:p>
          <a:p>
            <a:endParaRPr lang="tr-TR" sz="2200" dirty="0"/>
          </a:p>
          <a:p>
            <a:pPr marL="0" indent="0">
              <a:buNone/>
            </a:pPr>
            <a:r>
              <a:rPr lang="tr-TR" sz="2200" dirty="0"/>
              <a:t>70/(1.85x1.85)=20.4’tür.</a:t>
            </a:r>
          </a:p>
          <a:p>
            <a:endParaRPr lang="tr-TR" sz="2200" dirty="0"/>
          </a:p>
          <a:p>
            <a:pPr marL="0" indent="0">
              <a:buNone/>
            </a:pPr>
            <a:r>
              <a:rPr lang="tr-TR" sz="2200" dirty="0"/>
              <a:t>Dünya Sağlık Örgütü’nün yapmış olduğu sınıflandırmaya göre bu kişi normal kilolu sınıfında değerlendirilmektedir.</a:t>
            </a:r>
          </a:p>
          <a:p>
            <a:endParaRPr lang="tr-TR" sz="2200"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3360" y="2249487"/>
            <a:ext cx="2913941" cy="3039002"/>
          </a:xfrm>
          <a:prstGeom prst="rect">
            <a:avLst/>
          </a:prstGeom>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3360" y="2249487"/>
            <a:ext cx="2913941" cy="3120239"/>
          </a:xfrm>
          <a:prstGeom prst="rect">
            <a:avLst/>
          </a:prstGeom>
        </p:spPr>
      </p:pic>
    </p:spTree>
    <p:extLst>
      <p:ext uri="{BB962C8B-B14F-4D97-AF65-F5344CB8AC3E}">
        <p14:creationId xmlns:p14="http://schemas.microsoft.com/office/powerpoint/2010/main" val="31890937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81654" y="513655"/>
            <a:ext cx="6241649" cy="6262284"/>
          </a:xfrm>
        </p:spPr>
      </p:pic>
      <p:sp>
        <p:nvSpPr>
          <p:cNvPr id="5" name="Metin kutusu 4"/>
          <p:cNvSpPr txBox="1"/>
          <p:nvPr/>
        </p:nvSpPr>
        <p:spPr>
          <a:xfrm>
            <a:off x="3349870" y="888023"/>
            <a:ext cx="2452608" cy="1569660"/>
          </a:xfrm>
          <a:prstGeom prst="rect">
            <a:avLst/>
          </a:prstGeom>
          <a:noFill/>
        </p:spPr>
        <p:txBody>
          <a:bodyPr wrap="square" rtlCol="0">
            <a:spAutoFit/>
          </a:bodyPr>
          <a:lstStyle/>
          <a:p>
            <a:pPr algn="ctr"/>
            <a:r>
              <a:rPr lang="tr-TR" sz="2400" dirty="0"/>
              <a:t>Şimdi siz de kendi BKİ değerinizi hesaplamaya ne dersiniz?</a:t>
            </a:r>
          </a:p>
        </p:txBody>
      </p:sp>
    </p:spTree>
    <p:extLst>
      <p:ext uri="{BB962C8B-B14F-4D97-AF65-F5344CB8AC3E}">
        <p14:creationId xmlns:p14="http://schemas.microsoft.com/office/powerpoint/2010/main" val="601589666"/>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vre">
  <a:themeElements>
    <a:clrScheme name="Özel 1">
      <a:dk1>
        <a:srgbClr val="000000"/>
      </a:dk1>
      <a:lt1>
        <a:srgbClr val="000000"/>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Cambria-Calibri">
      <a:majorFont>
        <a:latin typeface="Cambria" panose="02040503050406030204"/>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evre">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otalTime>478</TotalTime>
  <Words>1122</Words>
  <Application>Microsoft Office PowerPoint</Application>
  <PresentationFormat>Geniş ekran</PresentationFormat>
  <Paragraphs>100</Paragraphs>
  <Slides>32</Slides>
  <Notes>0</Notes>
  <HiddenSlides>0</HiddenSlides>
  <MMClips>0</MMClips>
  <ScaleCrop>false</ScaleCrop>
  <HeadingPairs>
    <vt:vector size="6" baseType="variant">
      <vt:variant>
        <vt:lpstr>Kullanılan Yazı Tipleri</vt:lpstr>
      </vt:variant>
      <vt:variant>
        <vt:i4>6</vt:i4>
      </vt:variant>
      <vt:variant>
        <vt:lpstr>Tema</vt:lpstr>
      </vt:variant>
      <vt:variant>
        <vt:i4>2</vt:i4>
      </vt:variant>
      <vt:variant>
        <vt:lpstr>Slayt Başlıkları</vt:lpstr>
      </vt:variant>
      <vt:variant>
        <vt:i4>32</vt:i4>
      </vt:variant>
    </vt:vector>
  </HeadingPairs>
  <TitlesOfParts>
    <vt:vector size="40" baseType="lpstr">
      <vt:lpstr>Arial</vt:lpstr>
      <vt:lpstr>Calibri</vt:lpstr>
      <vt:lpstr>Calibri Light</vt:lpstr>
      <vt:lpstr>Cambria</vt:lpstr>
      <vt:lpstr>Colonna MT</vt:lpstr>
      <vt:lpstr>Ink Free</vt:lpstr>
      <vt:lpstr>Office Teması</vt:lpstr>
      <vt:lpstr>Devre</vt:lpstr>
      <vt:lpstr>4 MART  DÜNYA OBEZiTE GÜNÜ FARKINDALIK EGiTiMi</vt:lpstr>
      <vt:lpstr>PowerPoint Sunusu</vt:lpstr>
      <vt:lpstr>PowerPoint Sunusu</vt:lpstr>
      <vt:lpstr>PowerPoint Sunusu</vt:lpstr>
      <vt:lpstr>Beden kütle indeksi (BKİ)</vt:lpstr>
      <vt:lpstr>PowerPoint Sunusu</vt:lpstr>
      <vt:lpstr>PowerPoint Sunusu</vt:lpstr>
      <vt:lpstr>PowerPoint Sunusu</vt:lpstr>
      <vt:lpstr>PowerPoint Sunusu</vt:lpstr>
      <vt:lpstr>Yağ dokusu oranı </vt:lpstr>
      <vt:lpstr>PowerPoint Sunusu</vt:lpstr>
      <vt:lpstr>ENERJİ DENGESİZLİĞİ</vt:lpstr>
      <vt:lpstr>PowerPoint Sunusu</vt:lpstr>
      <vt:lpstr>PowerPoint Sunusu</vt:lpstr>
      <vt:lpstr>PowerPoint Sunusu</vt:lpstr>
      <vt:lpstr>PowerPoint Sunusu</vt:lpstr>
      <vt:lpstr>yanlış beslenme</vt:lpstr>
      <vt:lpstr>yanlış beslenme</vt:lpstr>
      <vt:lpstr>hareketsiz yaşam</vt:lpstr>
      <vt:lpstr>PowerPoint Sunusu</vt:lpstr>
      <vt:lpstr>Genetik faktörler</vt:lpstr>
      <vt:lpstr>Obezitenin YOL AÇTIĞI HASTALIKLAR</vt:lpstr>
      <vt:lpstr>Obezite Nasıl Önlenir?</vt:lpstr>
      <vt:lpstr>SAĞLIKLI BESLENME PLANI </vt:lpstr>
      <vt:lpstr>SAĞLIKLI BESLENME PLANI </vt:lpstr>
      <vt:lpstr>SAĞLIKLI BESLENME PLANI </vt:lpstr>
      <vt:lpstr>DÜZENLİ EGZERSİZ</vt:lpstr>
      <vt:lpstr>KİLOYU DÜZENLİ OLARAK KONTROL ETME</vt:lpstr>
      <vt:lpstr>DAHA AZ BESİN İLE TOK HİSSETME</vt:lpstr>
      <vt:lpstr>SAĞLIKLI BESİNLERE YÖNELME</vt:lpstr>
      <vt:lpstr>PowerPoint Sunusu</vt:lpstr>
      <vt:lpstr>KAYNAK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 MART DÜNYA OBEZİTE GÜNÜ FARKINDALIK EĞİTİMİ</dc:title>
  <dc:creator>GulnurYUKSEL</dc:creator>
  <cp:lastModifiedBy>İAL</cp:lastModifiedBy>
  <cp:revision>27</cp:revision>
  <dcterms:created xsi:type="dcterms:W3CDTF">2024-02-16T06:11:03Z</dcterms:created>
  <dcterms:modified xsi:type="dcterms:W3CDTF">2024-03-06T05:37:12Z</dcterms:modified>
</cp:coreProperties>
</file>